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20"/>
  </p:notesMasterIdLst>
  <p:sldIdLst>
    <p:sldId id="256" r:id="rId3"/>
    <p:sldId id="258" r:id="rId4"/>
    <p:sldId id="260" r:id="rId5"/>
    <p:sldId id="262" r:id="rId6"/>
    <p:sldId id="11088335" r:id="rId7"/>
    <p:sldId id="11088336" r:id="rId8"/>
    <p:sldId id="11088314" r:id="rId9"/>
    <p:sldId id="11088337" r:id="rId10"/>
    <p:sldId id="11088338" r:id="rId11"/>
    <p:sldId id="11088339" r:id="rId12"/>
    <p:sldId id="11088340" r:id="rId13"/>
    <p:sldId id="11088342" r:id="rId14"/>
    <p:sldId id="11088343" r:id="rId15"/>
    <p:sldId id="11088345" r:id="rId16"/>
    <p:sldId id="11088347" r:id="rId17"/>
    <p:sldId id="11088354" r:id="rId18"/>
    <p:sldId id="11088353"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689"/>
    <a:srgbClr val="E19520"/>
    <a:srgbClr val="FBFBFB"/>
    <a:srgbClr val="E7D6B6"/>
    <a:srgbClr val="C4A159"/>
    <a:srgbClr val="9B7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autoAdjust="0"/>
    <p:restoredTop sz="94667"/>
  </p:normalViewPr>
  <p:slideViewPr>
    <p:cSldViewPr snapToGrid="0">
      <p:cViewPr varScale="1">
        <p:scale>
          <a:sx n="92" d="100"/>
          <a:sy n="92" d="100"/>
        </p:scale>
        <p:origin x="17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2508A-B75B-418D-9F64-3E5B6F927B6A}" type="datetimeFigureOut">
              <a:rPr lang="zh-CN" altLang="en-US" smtClean="0"/>
              <a:t>2018/12/16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7D089-AC8F-4832-A3C3-D9AF30F404B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a:t>
            </a:fld>
            <a:endParaRPr lang="zh-CN" altLang="en-US"/>
          </a:p>
        </p:txBody>
      </p:sp>
    </p:spTree>
    <p:extLst>
      <p:ext uri="{BB962C8B-B14F-4D97-AF65-F5344CB8AC3E}">
        <p14:creationId xmlns:p14="http://schemas.microsoft.com/office/powerpoint/2010/main" val="2526950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10</a:t>
            </a:fld>
            <a:endParaRPr lang="zh-CN" altLang="en-US"/>
          </a:p>
        </p:txBody>
      </p:sp>
    </p:spTree>
    <p:extLst>
      <p:ext uri="{BB962C8B-B14F-4D97-AF65-F5344CB8AC3E}">
        <p14:creationId xmlns:p14="http://schemas.microsoft.com/office/powerpoint/2010/main" val="147045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11</a:t>
            </a:fld>
            <a:endParaRPr lang="zh-CN" altLang="en-US"/>
          </a:p>
        </p:txBody>
      </p:sp>
    </p:spTree>
    <p:extLst>
      <p:ext uri="{BB962C8B-B14F-4D97-AF65-F5344CB8AC3E}">
        <p14:creationId xmlns:p14="http://schemas.microsoft.com/office/powerpoint/2010/main" val="253791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7D089-AC8F-4832-A3C3-D9AF30F404B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79784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7D089-AC8F-4832-A3C3-D9AF30F404B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589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7D089-AC8F-4832-A3C3-D9AF30F404B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4992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7D089-AC8F-4832-A3C3-D9AF30F404B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88749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16</a:t>
            </a:fld>
            <a:endParaRPr lang="zh-CN" altLang="en-US"/>
          </a:p>
        </p:txBody>
      </p:sp>
    </p:spTree>
    <p:extLst>
      <p:ext uri="{BB962C8B-B14F-4D97-AF65-F5344CB8AC3E}">
        <p14:creationId xmlns:p14="http://schemas.microsoft.com/office/powerpoint/2010/main" val="801859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7D089-AC8F-4832-A3C3-D9AF30F404B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1501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a:t>
            </a:fld>
            <a:endParaRPr lang="zh-CN" altLang="en-US"/>
          </a:p>
        </p:txBody>
      </p:sp>
    </p:spTree>
    <p:extLst>
      <p:ext uri="{BB962C8B-B14F-4D97-AF65-F5344CB8AC3E}">
        <p14:creationId xmlns:p14="http://schemas.microsoft.com/office/powerpoint/2010/main" val="274338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a:t>
            </a:fld>
            <a:endParaRPr lang="zh-CN" altLang="en-US"/>
          </a:p>
        </p:txBody>
      </p:sp>
    </p:spTree>
    <p:extLst>
      <p:ext uri="{BB962C8B-B14F-4D97-AF65-F5344CB8AC3E}">
        <p14:creationId xmlns:p14="http://schemas.microsoft.com/office/powerpoint/2010/main" val="154610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4</a:t>
            </a:fld>
            <a:endParaRPr lang="zh-CN" altLang="en-US"/>
          </a:p>
        </p:txBody>
      </p:sp>
    </p:spTree>
    <p:extLst>
      <p:ext uri="{BB962C8B-B14F-4D97-AF65-F5344CB8AC3E}">
        <p14:creationId xmlns:p14="http://schemas.microsoft.com/office/powerpoint/2010/main" val="3623330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5</a:t>
            </a:fld>
            <a:endParaRPr lang="zh-CN" altLang="en-US"/>
          </a:p>
        </p:txBody>
      </p:sp>
    </p:spTree>
    <p:extLst>
      <p:ext uri="{BB962C8B-B14F-4D97-AF65-F5344CB8AC3E}">
        <p14:creationId xmlns:p14="http://schemas.microsoft.com/office/powerpoint/2010/main" val="279811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6</a:t>
            </a:fld>
            <a:endParaRPr lang="zh-CN" altLang="en-US"/>
          </a:p>
        </p:txBody>
      </p:sp>
    </p:spTree>
    <p:extLst>
      <p:ext uri="{BB962C8B-B14F-4D97-AF65-F5344CB8AC3E}">
        <p14:creationId xmlns:p14="http://schemas.microsoft.com/office/powerpoint/2010/main" val="24118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7</a:t>
            </a:fld>
            <a:endParaRPr lang="zh-CN" altLang="en-US"/>
          </a:p>
        </p:txBody>
      </p:sp>
    </p:spTree>
    <p:extLst>
      <p:ext uri="{BB962C8B-B14F-4D97-AF65-F5344CB8AC3E}">
        <p14:creationId xmlns:p14="http://schemas.microsoft.com/office/powerpoint/2010/main" val="386072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8</a:t>
            </a:fld>
            <a:endParaRPr lang="zh-CN" altLang="en-US"/>
          </a:p>
        </p:txBody>
      </p:sp>
    </p:spTree>
    <p:extLst>
      <p:ext uri="{BB962C8B-B14F-4D97-AF65-F5344CB8AC3E}">
        <p14:creationId xmlns:p14="http://schemas.microsoft.com/office/powerpoint/2010/main" val="131097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9</a:t>
            </a:fld>
            <a:endParaRPr lang="zh-CN" altLang="en-US"/>
          </a:p>
        </p:txBody>
      </p:sp>
    </p:spTree>
    <p:extLst>
      <p:ext uri="{BB962C8B-B14F-4D97-AF65-F5344CB8AC3E}">
        <p14:creationId xmlns:p14="http://schemas.microsoft.com/office/powerpoint/2010/main" val="429137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2018/12/16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F071-055F-47C1-A42F-B01CE3C79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EDD04-3380-456C-A4C5-9C1D0E1592E4}" type="datetimeFigureOut">
              <a:rPr lang="zh-CN" altLang="en-US" smtClean="0"/>
              <a:t>2018/12/16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F071-055F-47C1-A42F-B01CE3C79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microsoft.com/office/2007/relationships/hdphoto" Target="../media/hdphoto1.wdp"/><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e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10.png"/><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tags" Target="../tags/tag2.xml"/><Relationship Id="rId2"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jpeg"/><Relationship Id="rId5" Type="http://schemas.openxmlformats.org/officeDocument/2006/relationships/image" Target="../media/image9.jpe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4.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jpeg"/><Relationship Id="rId5" Type="http://schemas.openxmlformats.org/officeDocument/2006/relationships/image" Target="../media/image9.jpe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4.png"/><Relationship Id="rId9" Type="http://schemas.openxmlformats.org/officeDocument/2006/relationships/image" Target="../media/image18.png"/><Relationship Id="rId1" Type="http://schemas.openxmlformats.org/officeDocument/2006/relationships/tags" Target="../tags/tag5.xml"/><Relationship Id="rId2"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jpe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7" y="26509"/>
            <a:ext cx="12192000" cy="6858001"/>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7910" y="705237"/>
            <a:ext cx="6847990" cy="6152763"/>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631470" y="3167679"/>
            <a:ext cx="3106360" cy="1477328"/>
          </a:xfrm>
          <a:prstGeom prst="rect">
            <a:avLst/>
          </a:prstGeom>
          <a:noFill/>
        </p:spPr>
        <p:txBody>
          <a:bodyPr wrap="square" rtlCol="0">
            <a:spAutoFit/>
          </a:bodyPr>
          <a:lstStyle/>
          <a:p>
            <a:pPr algn="ctr"/>
            <a:r>
              <a:rPr lang="zh-CN" altLang="zh-CN" sz="2400" b="1" dirty="0">
                <a:latin typeface="微软雅黑" panose="020B0503020204020204" pitchFamily="34" charset="-122"/>
                <a:ea typeface="微软雅黑" panose="020B0503020204020204" pitchFamily="34" charset="-122"/>
              </a:rPr>
              <a:t>中山大学</a:t>
            </a:r>
            <a:r>
              <a:rPr lang="en-US" altLang="zh-CN" sz="2400" b="1" dirty="0">
                <a:latin typeface="微软雅黑" panose="020B0503020204020204" pitchFamily="34" charset="-122"/>
                <a:ea typeface="微软雅黑" panose="020B0503020204020204" pitchFamily="34" charset="-122"/>
              </a:rPr>
              <a:t>NICE</a:t>
            </a:r>
            <a:r>
              <a:rPr lang="zh-CN" altLang="zh-CN" sz="2400" b="1" dirty="0">
                <a:latin typeface="微软雅黑" panose="020B0503020204020204" pitchFamily="34" charset="-122"/>
                <a:ea typeface="微软雅黑" panose="020B0503020204020204" pitchFamily="34" charset="-122"/>
              </a:rPr>
              <a:t>团队</a:t>
            </a:r>
            <a:endParaRPr lang="zh-CN" altLang="zh-CN" sz="2400" dirty="0">
              <a:latin typeface="微软雅黑" panose="020B0503020204020204" pitchFamily="34" charset="-122"/>
              <a:ea typeface="微软雅黑" panose="020B0503020204020204" pitchFamily="34" charset="-122"/>
            </a:endParaRPr>
          </a:p>
          <a:p>
            <a:pPr algn="ctr"/>
            <a:endParaRPr lang="en-US" altLang="zh-CN" sz="6600" b="1" dirty="0">
              <a:solidFill>
                <a:schemeClr val="bg1"/>
              </a:solidFill>
              <a:effectLst>
                <a:outerShdw blurRad="38100" dist="38100" dir="2700000" algn="tl">
                  <a:srgbClr val="000000">
                    <a:alpha val="43137"/>
                  </a:srgbClr>
                </a:outerShdw>
              </a:effectLst>
              <a:latin typeface="+mn-ea"/>
            </a:endParaRPr>
          </a:p>
        </p:txBody>
      </p:sp>
      <p:sp>
        <p:nvSpPr>
          <p:cNvPr id="26" name="文本框 25"/>
          <p:cNvSpPr txBox="1"/>
          <p:nvPr/>
        </p:nvSpPr>
        <p:spPr>
          <a:xfrm>
            <a:off x="3919374" y="1925746"/>
            <a:ext cx="4178439" cy="1138773"/>
          </a:xfrm>
          <a:prstGeom prst="rect">
            <a:avLst/>
          </a:prstGeom>
          <a:noFill/>
        </p:spPr>
        <p:txBody>
          <a:bodyPr wrap="square" rtlCol="0">
            <a:spAutoFit/>
          </a:bodyPr>
          <a:lstStyle/>
          <a:p>
            <a:pPr algn="ctr"/>
            <a:r>
              <a:rPr lang="zh-CN" altLang="zh-CN" sz="2800" b="1" dirty="0">
                <a:latin typeface="微软雅黑" panose="020B0503020204020204" pitchFamily="34" charset="-122"/>
                <a:ea typeface="微软雅黑" panose="020B0503020204020204" pitchFamily="34" charset="-122"/>
              </a:rPr>
              <a:t>“白月光”美妆贴士</a:t>
            </a:r>
            <a:r>
              <a:rPr lang="en-US" altLang="zh-CN" sz="2800" b="1" dirty="0">
                <a:latin typeface="微软雅黑" panose="020B0503020204020204" pitchFamily="34" charset="-122"/>
                <a:ea typeface="微软雅黑" panose="020B0503020204020204" pitchFamily="34" charset="-122"/>
              </a:rPr>
              <a:t>App</a:t>
            </a:r>
            <a:endParaRPr lang="zh-CN" altLang="zh-CN" sz="2800" dirty="0">
              <a:latin typeface="微软雅黑" panose="020B0503020204020204" pitchFamily="34" charset="-122"/>
              <a:ea typeface="微软雅黑" panose="020B0503020204020204" pitchFamily="34" charset="-122"/>
            </a:endParaRPr>
          </a:p>
          <a:p>
            <a:pPr algn="ctr"/>
            <a:endParaRPr lang="zh-CN" altLang="en-US" sz="4000" dirty="0">
              <a:solidFill>
                <a:schemeClr val="bg1"/>
              </a:solidFill>
              <a:effectLst>
                <a:outerShdw blurRad="38100" dist="38100" dir="2700000" algn="tl">
                  <a:srgbClr val="000000">
                    <a:alpha val="43137"/>
                  </a:srgbClr>
                </a:outerShdw>
              </a:effectLst>
              <a:latin typeface="Geometr706 BlkCn BT" panose="020B0706030503030204" pitchFamily="34" charset="0"/>
            </a:endParaRPr>
          </a:p>
        </p:txBody>
      </p:sp>
      <p:pic>
        <p:nvPicPr>
          <p:cNvPr id="29" name="Bandari-Crystal Ball 水晶球">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0" y="-779236"/>
            <a:ext cx="609601" cy="609600"/>
          </a:xfrm>
          <a:prstGeom prst="rect">
            <a:avLst/>
          </a:prstGeom>
        </p:spPr>
      </p:pic>
      <p:pic>
        <p:nvPicPr>
          <p:cNvPr id="15" name="图片 14">
            <a:extLst>
              <a:ext uri="{FF2B5EF4-FFF2-40B4-BE49-F238E27FC236}">
                <a16:creationId xmlns:a16="http://schemas.microsoft.com/office/drawing/2014/main" xmlns="" id="{7B88770E-0A48-4676-9164-B73FC252CA9D}"/>
              </a:ext>
            </a:extLst>
          </p:cNvPr>
          <p:cNvPicPr/>
          <p:nvPr/>
        </p:nvPicPr>
        <p:blipFill rotWithShape="1">
          <a:blip r:embed="rId12">
            <a:extLst>
              <a:ext uri="{BEBA8EAE-BF5A-486C-A8C5-ECC9F3942E4B}">
                <a14:imgProps xmlns:a14="http://schemas.microsoft.com/office/drawing/2010/main">
                  <a14:imgLayer r:embed="rId13">
                    <a14:imgEffect>
                      <a14:backgroundRemoval t="3871" b="95605" l="4073" r="94476">
                        <a14:foregroundMark x1="28226" y1="52339" x2="41976" y2="67218"/>
                      </a14:backgroundRemoval>
                    </a14:imgEffect>
                  </a14:imgLayer>
                </a14:imgProps>
              </a:ext>
            </a:extLst>
          </a:blip>
          <a:srcRect l="391" t="1368" r="3713" b="2482"/>
          <a:stretch/>
        </p:blipFill>
        <p:spPr bwMode="auto">
          <a:xfrm>
            <a:off x="5025748" y="3494912"/>
            <a:ext cx="2176658" cy="2272479"/>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3" y="3977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371658" y="339295"/>
            <a:ext cx="4823330"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02 APP</a:t>
            </a:r>
            <a:r>
              <a:rPr lang="zh-CN" altLang="en-US" sz="3600" b="1" dirty="0">
                <a:solidFill>
                  <a:schemeClr val="tx1">
                    <a:lumMod val="85000"/>
                    <a:lumOff val="15000"/>
                  </a:schemeClr>
                </a:solidFill>
                <a:cs typeface="+mn-lt"/>
              </a:rPr>
              <a:t>产品</a:t>
            </a:r>
            <a:r>
              <a:rPr lang="en-US" altLang="zh-CN" sz="3600" b="1" dirty="0">
                <a:solidFill>
                  <a:schemeClr val="tx1">
                    <a:lumMod val="85000"/>
                    <a:lumOff val="15000"/>
                  </a:schemeClr>
                </a:solidFill>
                <a:cs typeface="+mn-lt"/>
              </a:rPr>
              <a:t>/</a:t>
            </a:r>
            <a:r>
              <a:rPr lang="zh-CN" altLang="en-US" sz="3600" b="1" dirty="0" smtClean="0">
                <a:solidFill>
                  <a:schemeClr val="tx1">
                    <a:lumMod val="85000"/>
                    <a:lumOff val="15000"/>
                  </a:schemeClr>
                </a:solidFill>
                <a:cs typeface="+mn-lt"/>
              </a:rPr>
              <a:t>服务</a:t>
            </a:r>
            <a:endParaRPr lang="zh-CN" altLang="en-US" sz="3600" b="1" dirty="0">
              <a:solidFill>
                <a:schemeClr val="tx1">
                  <a:lumMod val="85000"/>
                  <a:lumOff val="15000"/>
                </a:schemeClr>
              </a:solidFill>
              <a:cs typeface="+mn-lt"/>
            </a:endParaRPr>
          </a:p>
        </p:txBody>
      </p:sp>
      <p:sp>
        <p:nvSpPr>
          <p:cNvPr id="50" name="文本框 49">
            <a:extLst>
              <a:ext uri="{FF2B5EF4-FFF2-40B4-BE49-F238E27FC236}">
                <a16:creationId xmlns:a16="http://schemas.microsoft.com/office/drawing/2014/main" xmlns="" id="{FB4ACF73-F3D6-4A46-A48C-C8967388E682}"/>
              </a:ext>
            </a:extLst>
          </p:cNvPr>
          <p:cNvSpPr txBox="1"/>
          <p:nvPr/>
        </p:nvSpPr>
        <p:spPr>
          <a:xfrm>
            <a:off x="776163" y="1153448"/>
            <a:ext cx="50024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）产品主要功能</a:t>
            </a:r>
          </a:p>
        </p:txBody>
      </p:sp>
      <p:sp>
        <p:nvSpPr>
          <p:cNvPr id="51" name="文本框 50">
            <a:extLst>
              <a:ext uri="{FF2B5EF4-FFF2-40B4-BE49-F238E27FC236}">
                <a16:creationId xmlns:a16="http://schemas.microsoft.com/office/drawing/2014/main" xmlns="" id="{C38F175D-1F9C-465B-BFF0-0F4AA4B5DDC5}"/>
              </a:ext>
            </a:extLst>
          </p:cNvPr>
          <p:cNvSpPr txBox="1"/>
          <p:nvPr/>
        </p:nvSpPr>
        <p:spPr>
          <a:xfrm>
            <a:off x="371658" y="1752374"/>
            <a:ext cx="5049235" cy="3785652"/>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App</a:t>
            </a:r>
            <a:r>
              <a:rPr lang="zh-CN" altLang="zh-CN" sz="2000" dirty="0">
                <a:latin typeface="微软雅黑" panose="020B0503020204020204" pitchFamily="34" charset="-122"/>
                <a:ea typeface="微软雅黑" panose="020B0503020204020204" pitchFamily="34" charset="-122"/>
              </a:rPr>
              <a:t>会</a:t>
            </a:r>
            <a:r>
              <a:rPr lang="zh-CN" altLang="zh-CN" sz="2000" u="sng" dirty="0">
                <a:solidFill>
                  <a:srgbClr val="FF0000"/>
                </a:solidFill>
                <a:latin typeface="微软雅黑" panose="020B0503020204020204" pitchFamily="34" charset="-122"/>
                <a:ea typeface="微软雅黑" panose="020B0503020204020204" pitchFamily="34" charset="-122"/>
              </a:rPr>
              <a:t>即时读入人脸、分析相关数据</a:t>
            </a:r>
            <a:r>
              <a:rPr lang="zh-CN" altLang="zh-CN" sz="2000" dirty="0">
                <a:latin typeface="微软雅黑" panose="020B0503020204020204" pitchFamily="34" charset="-122"/>
                <a:ea typeface="微软雅黑" panose="020B0503020204020204" pitchFamily="34" charset="-122"/>
              </a:rPr>
              <a:t>，并根据人脸数据为其</a:t>
            </a:r>
            <a:r>
              <a:rPr lang="zh-CN" altLang="zh-CN" sz="2000" u="sng" dirty="0">
                <a:solidFill>
                  <a:srgbClr val="FF0000"/>
                </a:solidFill>
                <a:latin typeface="微软雅黑" panose="020B0503020204020204" pitchFamily="34" charset="-122"/>
                <a:ea typeface="微软雅黑" panose="020B0503020204020204" pitchFamily="34" charset="-122"/>
              </a:rPr>
              <a:t>匹配最合适的化妆品或妆容</a:t>
            </a:r>
            <a:r>
              <a:rPr lang="zh-CN" altLang="zh-CN" sz="2000" dirty="0">
                <a:latin typeface="微软雅黑" panose="020B0503020204020204" pitchFamily="34" charset="-122"/>
                <a:ea typeface="微软雅黑" panose="020B0503020204020204" pitchFamily="34" charset="-122"/>
              </a:rPr>
              <a:t>，例如根据肤色征匹配最合适的口红色号</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然后给用户</a:t>
            </a:r>
            <a:r>
              <a:rPr lang="zh-CN" altLang="zh-CN" sz="2000" u="sng" dirty="0">
                <a:solidFill>
                  <a:srgbClr val="FF0000"/>
                </a:solidFill>
                <a:latin typeface="微软雅黑" panose="020B0503020204020204" pitchFamily="34" charset="-122"/>
                <a:ea typeface="微软雅黑" panose="020B0503020204020204" pitchFamily="34" charset="-122"/>
              </a:rPr>
              <a:t>反馈化妆品产品图片及相关信息</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用户还可以</a:t>
            </a:r>
            <a:r>
              <a:rPr lang="zh-CN" altLang="zh-CN" sz="2000" u="sng" dirty="0">
                <a:solidFill>
                  <a:srgbClr val="FF0000"/>
                </a:solidFill>
                <a:latin typeface="微软雅黑" panose="020B0503020204020204" pitchFamily="34" charset="-122"/>
                <a:ea typeface="微软雅黑" panose="020B0503020204020204" pitchFamily="34" charset="-122"/>
              </a:rPr>
              <a:t>输入</a:t>
            </a:r>
            <a:r>
              <a:rPr lang="zh-CN" altLang="zh-CN" sz="2000" dirty="0">
                <a:latin typeface="微软雅黑" panose="020B0503020204020204" pitchFamily="34" charset="-122"/>
                <a:ea typeface="微软雅黑" panose="020B0503020204020204" pitchFamily="34" charset="-122"/>
              </a:rPr>
              <a:t>诸如“参加晚会”“着正装”</a:t>
            </a:r>
            <a:r>
              <a:rPr lang="zh-CN" altLang="en-US" sz="2000" dirty="0">
                <a:latin typeface="微软雅黑" panose="020B0503020204020204" pitchFamily="34" charset="-122"/>
                <a:ea typeface="微软雅黑" panose="020B0503020204020204" pitchFamily="34" charset="-122"/>
              </a:rPr>
              <a:t>等</a:t>
            </a:r>
            <a:r>
              <a:rPr lang="zh-CN" altLang="zh-CN" sz="2000" dirty="0">
                <a:latin typeface="微软雅黑" panose="020B0503020204020204" pitchFamily="34" charset="-122"/>
                <a:ea typeface="微软雅黑" panose="020B0503020204020204" pitchFamily="34" charset="-122"/>
              </a:rPr>
              <a:t>信息，作为</a:t>
            </a:r>
            <a:r>
              <a:rPr lang="zh-CN" altLang="zh-CN" sz="2000" u="sng" dirty="0">
                <a:solidFill>
                  <a:srgbClr val="FF0000"/>
                </a:solidFill>
                <a:latin typeface="微软雅黑" panose="020B0503020204020204" pitchFamily="34" charset="-122"/>
                <a:ea typeface="微软雅黑" panose="020B0503020204020204" pitchFamily="34" charset="-122"/>
              </a:rPr>
              <a:t>额外的参数</a:t>
            </a:r>
            <a:r>
              <a:rPr lang="zh-CN" altLang="zh-CN" sz="2000" dirty="0">
                <a:latin typeface="微软雅黑" panose="020B0503020204020204" pitchFamily="34" charset="-122"/>
                <a:ea typeface="微软雅黑" panose="020B0503020204020204" pitchFamily="34" charset="-122"/>
              </a:rPr>
              <a:t>来修正</a:t>
            </a:r>
            <a:r>
              <a:rPr lang="en-US" altLang="zh-CN" sz="2000" dirty="0">
                <a:latin typeface="微软雅黑" panose="020B0503020204020204" pitchFamily="34" charset="-122"/>
                <a:ea typeface="微软雅黑" panose="020B0503020204020204" pitchFamily="34" charset="-122"/>
              </a:rPr>
              <a:t>App</a:t>
            </a:r>
            <a:r>
              <a:rPr lang="zh-CN" altLang="zh-CN" sz="2000" dirty="0">
                <a:latin typeface="微软雅黑" panose="020B0503020204020204" pitchFamily="34" charset="-122"/>
                <a:ea typeface="微软雅黑" panose="020B0503020204020204" pitchFamily="34" charset="-122"/>
              </a:rPr>
              <a:t>反馈的结果。</a:t>
            </a: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此外，还将考虑加入</a:t>
            </a:r>
            <a:r>
              <a:rPr lang="zh-CN" altLang="zh-CN" sz="2000" u="sng" dirty="0">
                <a:solidFill>
                  <a:srgbClr val="FF0000"/>
                </a:solidFill>
                <a:latin typeface="微软雅黑" panose="020B0503020204020204" pitchFamily="34" charset="-122"/>
                <a:ea typeface="微软雅黑" panose="020B0503020204020204" pitchFamily="34" charset="-122"/>
              </a:rPr>
              <a:t>即时虚拟妆容</a:t>
            </a:r>
            <a:r>
              <a:rPr lang="zh-CN" altLang="en-US" sz="2000" dirty="0">
                <a:latin typeface="微软雅黑" panose="020B0503020204020204" pitchFamily="34" charset="-122"/>
                <a:ea typeface="微软雅黑" panose="020B0503020204020204" pitchFamily="34" charset="-122"/>
              </a:rPr>
              <a:t>和</a:t>
            </a:r>
          </a:p>
        </p:txBody>
      </p:sp>
      <p:pic>
        <p:nvPicPr>
          <p:cNvPr id="2050" name="Picture 2" descr="https://timgsa.baidu.com/timg?image&amp;quality=80&amp;size=b9999_10000&amp;sec=1544533669493&amp;di=a3245884f8cd61d50dec5a63ad662e54&amp;imgtype=0&amp;src=http%3A%2F%2F5b0988e595225.cdn.sohucs.com%2Fimages%2F20180109%2F060f9f7273104d0e8f945e734188996e.jpeg">
            <a:extLst>
              <a:ext uri="{FF2B5EF4-FFF2-40B4-BE49-F238E27FC236}">
                <a16:creationId xmlns:a16="http://schemas.microsoft.com/office/drawing/2014/main" xmlns="" id="{E4F9DD9A-6A1B-40CF-87C4-3A928E6FC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4483" y="2105639"/>
            <a:ext cx="6266323" cy="392271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4F57ACAE-C95C-4F21-AA2B-718F3DCCFED9}"/>
              </a:ext>
            </a:extLst>
          </p:cNvPr>
          <p:cNvSpPr txBox="1"/>
          <p:nvPr/>
        </p:nvSpPr>
        <p:spPr>
          <a:xfrm>
            <a:off x="371658" y="5457486"/>
            <a:ext cx="5182361" cy="1477328"/>
          </a:xfrm>
          <a:prstGeom prst="rect">
            <a:avLst/>
          </a:prstGeom>
          <a:noFill/>
        </p:spPr>
        <p:txBody>
          <a:bodyPr wrap="square" rtlCol="0">
            <a:spAutoFit/>
          </a:bodyPr>
          <a:lstStyle/>
          <a:p>
            <a:pPr>
              <a:lnSpc>
                <a:spcPct val="150000"/>
              </a:lnSpc>
            </a:pPr>
            <a:r>
              <a:rPr lang="zh-CN" altLang="zh-CN" sz="2000" dirty="0">
                <a:solidFill>
                  <a:srgbClr val="FF0000"/>
                </a:solidFill>
                <a:latin typeface="微软雅黑" panose="020B0503020204020204" pitchFamily="34" charset="-122"/>
                <a:ea typeface="微软雅黑" panose="020B0503020204020204" pitchFamily="34" charset="-122"/>
              </a:rPr>
              <a:t>网络社区</a:t>
            </a:r>
            <a:r>
              <a:rPr lang="zh-CN" altLang="zh-CN" sz="2000" dirty="0">
                <a:latin typeface="微软雅黑" panose="020B0503020204020204" pitchFamily="34" charset="-122"/>
                <a:ea typeface="微软雅黑" panose="020B0503020204020204" pitchFamily="34" charset="-122"/>
              </a:rPr>
              <a:t>的功能。用户可以发布与化妆品使用体验、使用方法相关的文章，用户间可以进行评论等交互。</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8"/>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308678" y="350613"/>
            <a:ext cx="4738489"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02 APP</a:t>
            </a:r>
            <a:r>
              <a:rPr lang="zh-CN" altLang="en-US" sz="3600" b="1" dirty="0">
                <a:solidFill>
                  <a:schemeClr val="tx1">
                    <a:lumMod val="85000"/>
                    <a:lumOff val="15000"/>
                  </a:schemeClr>
                </a:solidFill>
                <a:cs typeface="+mn-lt"/>
              </a:rPr>
              <a:t>产品</a:t>
            </a:r>
            <a:r>
              <a:rPr lang="en-US" altLang="zh-CN" sz="3600" b="1" dirty="0">
                <a:solidFill>
                  <a:schemeClr val="tx1">
                    <a:lumMod val="85000"/>
                    <a:lumOff val="15000"/>
                  </a:schemeClr>
                </a:solidFill>
                <a:cs typeface="+mn-lt"/>
              </a:rPr>
              <a:t>/</a:t>
            </a:r>
            <a:r>
              <a:rPr lang="zh-CN" altLang="en-US" sz="3600" b="1" dirty="0" smtClean="0">
                <a:solidFill>
                  <a:schemeClr val="tx1">
                    <a:lumMod val="85000"/>
                    <a:lumOff val="15000"/>
                  </a:schemeClr>
                </a:solidFill>
                <a:cs typeface="+mn-lt"/>
              </a:rPr>
              <a:t>服务</a:t>
            </a:r>
            <a:endParaRPr lang="zh-CN" altLang="en-US" sz="3600" b="1" dirty="0">
              <a:solidFill>
                <a:schemeClr val="tx1">
                  <a:lumMod val="85000"/>
                  <a:lumOff val="15000"/>
                </a:schemeClr>
              </a:solidFill>
              <a:cs typeface="+mn-lt"/>
            </a:endParaRPr>
          </a:p>
        </p:txBody>
      </p:sp>
      <p:grpSp>
        <p:nvGrpSpPr>
          <p:cNvPr id="20" name="组合 19"/>
          <p:cNvGrpSpPr/>
          <p:nvPr/>
        </p:nvGrpSpPr>
        <p:grpSpPr>
          <a:xfrm>
            <a:off x="8512763" y="614949"/>
            <a:ext cx="1014984" cy="1014984"/>
            <a:chOff x="8119730" y="1913959"/>
            <a:chExt cx="1014984" cy="1014984"/>
          </a:xfrm>
        </p:grpSpPr>
        <p:sp>
          <p:nvSpPr>
            <p:cNvPr id="21" name="椭圆 20"/>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cs typeface="+mn-lt"/>
              </a:endParaRPr>
            </a:p>
          </p:txBody>
        </p:sp>
        <p:sp>
          <p:nvSpPr>
            <p:cNvPr id="22" name="弧形 21"/>
            <p:cNvSpPr/>
            <p:nvPr/>
          </p:nvSpPr>
          <p:spPr>
            <a:xfrm>
              <a:off x="8119730" y="1913959"/>
              <a:ext cx="1014984" cy="1014984"/>
            </a:xfrm>
            <a:prstGeom prst="arc">
              <a:avLst>
                <a:gd name="adj1" fmla="val 16200000"/>
                <a:gd name="adj2" fmla="val 22079"/>
              </a:avLst>
            </a:prstGeom>
            <a:ln w="101600">
              <a:solidFill>
                <a:srgbClr val="4D8689"/>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3F3F3F"/>
                </a:solidFill>
                <a:effectLst/>
                <a:uLnTx/>
                <a:uFillTx/>
                <a:cs typeface="+mn-lt"/>
              </a:endParaRPr>
            </a:p>
          </p:txBody>
        </p:sp>
        <p:sp>
          <p:nvSpPr>
            <p:cNvPr id="23" name="任意多边形: 形状 22"/>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4D86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cs typeface="+mn-lt"/>
              </a:endParaRPr>
            </a:p>
          </p:txBody>
        </p:sp>
      </p:grpSp>
      <p:grpSp>
        <p:nvGrpSpPr>
          <p:cNvPr id="14" name="组合 13"/>
          <p:cNvGrpSpPr/>
          <p:nvPr/>
        </p:nvGrpSpPr>
        <p:grpSpPr>
          <a:xfrm>
            <a:off x="8493849" y="5618189"/>
            <a:ext cx="1014984" cy="1014984"/>
            <a:chOff x="8119730" y="4108628"/>
            <a:chExt cx="1014984" cy="1014984"/>
          </a:xfrm>
        </p:grpSpPr>
        <p:sp>
          <p:nvSpPr>
            <p:cNvPr id="15" name="椭圆 14"/>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cs typeface="+mn-lt"/>
              </a:endParaRPr>
            </a:p>
          </p:txBody>
        </p:sp>
        <p:sp>
          <p:nvSpPr>
            <p:cNvPr id="44" name="弧形 43"/>
            <p:cNvSpPr/>
            <p:nvPr/>
          </p:nvSpPr>
          <p:spPr>
            <a:xfrm>
              <a:off x="8119730" y="4108628"/>
              <a:ext cx="1014984" cy="1014984"/>
            </a:xfrm>
            <a:prstGeom prst="arc">
              <a:avLst>
                <a:gd name="adj1" fmla="val 16200000"/>
                <a:gd name="adj2" fmla="val 8711261"/>
              </a:avLst>
            </a:prstGeom>
            <a:ln w="101600">
              <a:solidFill>
                <a:srgbClr val="E1952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3F3F3F"/>
                </a:solidFill>
                <a:effectLst/>
                <a:uLnTx/>
                <a:uFillTx/>
                <a:cs typeface="+mn-lt"/>
              </a:endParaRPr>
            </a:p>
          </p:txBody>
        </p:sp>
        <p:sp>
          <p:nvSpPr>
            <p:cNvPr id="45" name="任意多边形: 形状 14"/>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rgbClr val="E195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cs typeface="+mn-lt"/>
              </a:endParaRPr>
            </a:p>
          </p:txBody>
        </p:sp>
      </p:grpSp>
      <p:sp>
        <p:nvSpPr>
          <p:cNvPr id="49" name="文本框 48">
            <a:extLst>
              <a:ext uri="{FF2B5EF4-FFF2-40B4-BE49-F238E27FC236}">
                <a16:creationId xmlns:a16="http://schemas.microsoft.com/office/drawing/2014/main" xmlns="" id="{7032BD24-3008-49EB-A0EC-B41B45A5ABE2}"/>
              </a:ext>
            </a:extLst>
          </p:cNvPr>
          <p:cNvSpPr txBox="1"/>
          <p:nvPr/>
        </p:nvSpPr>
        <p:spPr>
          <a:xfrm>
            <a:off x="706263" y="1122441"/>
            <a:ext cx="480841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）产品技术实现</a:t>
            </a:r>
          </a:p>
        </p:txBody>
      </p:sp>
      <p:sp>
        <p:nvSpPr>
          <p:cNvPr id="50" name="文本框 49">
            <a:extLst>
              <a:ext uri="{FF2B5EF4-FFF2-40B4-BE49-F238E27FC236}">
                <a16:creationId xmlns:a16="http://schemas.microsoft.com/office/drawing/2014/main" xmlns="" id="{DB94CB64-4918-4EA5-8350-715EF8ECCD3E}"/>
              </a:ext>
            </a:extLst>
          </p:cNvPr>
          <p:cNvSpPr txBox="1"/>
          <p:nvPr/>
        </p:nvSpPr>
        <p:spPr>
          <a:xfrm>
            <a:off x="548995" y="1923067"/>
            <a:ext cx="4880816" cy="455509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对于匹配算法，我们</a:t>
            </a:r>
            <a:r>
              <a:rPr lang="zh-CN" altLang="zh-CN" sz="2000" dirty="0" smtClean="0">
                <a:latin typeface="微软雅黑" panose="020B0503020204020204" pitchFamily="34" charset="-122"/>
                <a:ea typeface="微软雅黑" panose="020B0503020204020204" pitchFamily="34" charset="-122"/>
              </a:rPr>
              <a:t>考虑</a:t>
            </a:r>
            <a:r>
              <a:rPr lang="zh-CN" altLang="en-US" sz="2000" dirty="0" smtClean="0">
                <a:latin typeface="微软雅黑" panose="020B0503020204020204" pitchFamily="34" charset="-122"/>
                <a:ea typeface="微软雅黑" panose="020B0503020204020204" pitchFamily="34" charset="-122"/>
              </a:rPr>
              <a:t>收集</a:t>
            </a:r>
            <a:r>
              <a:rPr lang="zh-CN" altLang="zh-CN" sz="2000" dirty="0" smtClean="0">
                <a:latin typeface="微软雅黑" panose="020B0503020204020204" pitchFamily="34" charset="-122"/>
                <a:ea typeface="微软雅黑" panose="020B0503020204020204" pitchFamily="34" charset="-122"/>
              </a:rPr>
              <a:t>网上</a:t>
            </a:r>
            <a:r>
              <a:rPr lang="zh-CN" altLang="zh-CN" sz="2000" dirty="0">
                <a:latin typeface="微软雅黑" panose="020B0503020204020204" pitchFamily="34" charset="-122"/>
                <a:ea typeface="微软雅黑" panose="020B0503020204020204" pitchFamily="34" charset="-122"/>
              </a:rPr>
              <a:t>各类</a:t>
            </a:r>
            <a:r>
              <a:rPr lang="zh-CN" altLang="zh-CN" sz="2000" u="sng" dirty="0">
                <a:solidFill>
                  <a:srgbClr val="FF0000"/>
                </a:solidFill>
                <a:latin typeface="微软雅黑" panose="020B0503020204020204" pitchFamily="34" charset="-122"/>
                <a:ea typeface="微软雅黑" panose="020B0503020204020204" pitchFamily="34" charset="-122"/>
              </a:rPr>
              <a:t>美妆图片</a:t>
            </a:r>
            <a:r>
              <a:rPr lang="zh-CN" altLang="zh-CN" sz="2000" dirty="0">
                <a:latin typeface="微软雅黑" panose="020B0503020204020204" pitchFamily="34" charset="-122"/>
                <a:ea typeface="微软雅黑" panose="020B0503020204020204" pitchFamily="34" charset="-122"/>
              </a:rPr>
              <a:t>，对所收集图片上的人脸进行分析，取</a:t>
            </a:r>
            <a:r>
              <a:rPr lang="zh-CN" altLang="zh-CN" sz="2000" u="sng" dirty="0">
                <a:solidFill>
                  <a:srgbClr val="FF0000"/>
                </a:solidFill>
                <a:latin typeface="微软雅黑" panose="020B0503020204020204" pitchFamily="34" charset="-122"/>
                <a:ea typeface="微软雅黑" panose="020B0503020204020204" pitchFamily="34" charset="-122"/>
              </a:rPr>
              <a:t>脸部信息与五官附近信息</a:t>
            </a:r>
            <a:r>
              <a:rPr lang="zh-CN" altLang="zh-CN" sz="2000" dirty="0">
                <a:latin typeface="微软雅黑" panose="020B0503020204020204" pitchFamily="34" charset="-122"/>
                <a:ea typeface="微软雅黑" panose="020B0503020204020204" pitchFamily="34" charset="-122"/>
              </a:rPr>
              <a:t>作为数据集</a:t>
            </a:r>
            <a:r>
              <a:rPr lang="zh-CN" altLang="zh-CN" sz="2000" u="sng" dirty="0">
                <a:solidFill>
                  <a:srgbClr val="FF0000"/>
                </a:solidFill>
                <a:latin typeface="微软雅黑" panose="020B0503020204020204" pitchFamily="34" charset="-122"/>
                <a:ea typeface="微软雅黑" panose="020B0503020204020204" pitchFamily="34" charset="-122"/>
              </a:rPr>
              <a:t>训练神经网络</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而后不断测试以得到准确率高的匹配算法，这样可以实现</a:t>
            </a:r>
            <a:r>
              <a:rPr lang="zh-CN" altLang="zh-CN" sz="2000" u="sng" dirty="0">
                <a:solidFill>
                  <a:srgbClr val="FF0000"/>
                </a:solidFill>
                <a:latin typeface="微软雅黑" panose="020B0503020204020204" pitchFamily="34" charset="-122"/>
                <a:ea typeface="微软雅黑" panose="020B0503020204020204" pitchFamily="34" charset="-122"/>
              </a:rPr>
              <a:t>人脸</a:t>
            </a:r>
            <a:r>
              <a:rPr lang="zh-CN" altLang="en-US" sz="2000" u="sng" dirty="0">
                <a:solidFill>
                  <a:srgbClr val="FF0000"/>
                </a:solidFill>
                <a:latin typeface="微软雅黑" panose="020B0503020204020204" pitchFamily="34" charset="-122"/>
                <a:ea typeface="微软雅黑" panose="020B0503020204020204" pitchFamily="34" charset="-122"/>
              </a:rPr>
              <a:t>与美妆产</a:t>
            </a:r>
            <a:r>
              <a:rPr lang="zh-CN" altLang="zh-CN" sz="2000" u="sng" dirty="0">
                <a:solidFill>
                  <a:srgbClr val="FF0000"/>
                </a:solidFill>
                <a:latin typeface="微软雅黑" panose="020B0503020204020204" pitchFamily="34" charset="-122"/>
                <a:ea typeface="微软雅黑" panose="020B0503020204020204" pitchFamily="34" charset="-122"/>
              </a:rPr>
              <a:t>品的匹配</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而</a:t>
            </a:r>
            <a:r>
              <a:rPr lang="zh-CN" altLang="zh-CN" sz="2000" dirty="0">
                <a:latin typeface="微软雅黑" panose="020B0503020204020204" pitchFamily="34" charset="-122"/>
                <a:ea typeface="微软雅黑" panose="020B0503020204020204" pitchFamily="34" charset="-122"/>
              </a:rPr>
              <a:t>虚拟妆容功能的实现，可能需要借鉴当今流行的那些美颜相机</a:t>
            </a:r>
            <a:r>
              <a:rPr lang="en-US" altLang="zh-CN" sz="2000" dirty="0">
                <a:latin typeface="微软雅黑" panose="020B0503020204020204" pitchFamily="34" charset="-122"/>
                <a:ea typeface="微软雅黑" panose="020B0503020204020204" pitchFamily="34" charset="-122"/>
              </a:rPr>
              <a:t>App</a:t>
            </a:r>
            <a:r>
              <a:rPr lang="zh-CN" altLang="zh-CN" sz="2000" dirty="0">
                <a:latin typeface="微软雅黑" panose="020B0503020204020204" pitchFamily="34" charset="-122"/>
                <a:ea typeface="微软雅黑" panose="020B0503020204020204" pitchFamily="34" charset="-122"/>
              </a:rPr>
              <a:t>的实现方法。</a:t>
            </a:r>
          </a:p>
          <a:p>
            <a:endParaRPr lang="zh-CN" altLang="en-US" sz="2000" dirty="0">
              <a:latin typeface="微软雅黑" panose="020B0503020204020204" pitchFamily="34" charset="-122"/>
              <a:ea typeface="微软雅黑" panose="020B0503020204020204" pitchFamily="34" charset="-122"/>
            </a:endParaRPr>
          </a:p>
        </p:txBody>
      </p:sp>
      <p:pic>
        <p:nvPicPr>
          <p:cNvPr id="1026" name="Picture 2" descr="https://timgsa.baidu.com/timg?image&amp;quality=80&amp;size=b9999_10000&amp;sec=1544533544170&amp;di=d5a4131a67fca7a27a9ef0f04fb37645&amp;imgtype=0&amp;src=http%3A%2F%2Fwww.tyjs.org%2Fuploadfile%2F12jiaoxueyanjiu%2Fwww.tyjs.org-2018032301.jpg">
            <a:extLst>
              <a:ext uri="{FF2B5EF4-FFF2-40B4-BE49-F238E27FC236}">
                <a16:creationId xmlns:a16="http://schemas.microsoft.com/office/drawing/2014/main" xmlns="" id="{5AD78F24-782A-4F63-9257-C9E22E1AA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913" y="1981550"/>
            <a:ext cx="6225985" cy="3261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03</a:t>
            </a:r>
            <a:endParaRPr kumimoji="0" lang="zh-CN" altLang="en-US" sz="120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3409947" y="4120619"/>
            <a:ext cx="5372101" cy="64516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前景</a:t>
            </a:r>
            <a:r>
              <a:rPr kumimoji="0" lang="zh-CN" altLang="en-US"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与竞争优势</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76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8564"/>
            <a:ext cx="3816353" cy="64516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lt"/>
              </a:rPr>
              <a:t>03 APP</a:t>
            </a:r>
            <a:r>
              <a:rPr kumimoji="0" lang="zh-CN" altLang="en-US" sz="3600" b="1" i="0" u="none" strike="noStrike" kern="120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lt"/>
              </a:rPr>
              <a:t>前景</a:t>
            </a:r>
          </a:p>
        </p:txBody>
      </p:sp>
      <p:grpSp>
        <p:nvGrpSpPr>
          <p:cNvPr id="7" name="组合 6"/>
          <p:cNvGrpSpPr/>
          <p:nvPr/>
        </p:nvGrpSpPr>
        <p:grpSpPr>
          <a:xfrm>
            <a:off x="4093624" y="1519483"/>
            <a:ext cx="3877451" cy="3904555"/>
            <a:chOff x="3957637" y="1203325"/>
            <a:chExt cx="4429126" cy="4460085"/>
          </a:xfrm>
        </p:grpSpPr>
        <p:sp>
          <p:nvSpPr>
            <p:cNvPr id="8" name="任意多边形: 形状 7"/>
            <p:cNvSpPr/>
            <p:nvPr/>
          </p:nvSpPr>
          <p:spPr>
            <a:xfrm>
              <a:off x="5026025" y="1203325"/>
              <a:ext cx="1955800" cy="1955800"/>
            </a:xfrm>
            <a:custGeom>
              <a:avLst/>
              <a:gdLst>
                <a:gd name="connsiteX0" fmla="*/ 0 w 1955800"/>
                <a:gd name="connsiteY0" fmla="*/ 0 h 1955800"/>
                <a:gd name="connsiteX1" fmla="*/ 1955800 w 1955800"/>
                <a:gd name="connsiteY1" fmla="*/ 0 h 1955800"/>
                <a:gd name="connsiteX2" fmla="*/ 1955800 w 1955800"/>
                <a:gd name="connsiteY2" fmla="*/ 1404937 h 1955800"/>
                <a:gd name="connsiteX3" fmla="*/ 1404937 w 1955800"/>
                <a:gd name="connsiteY3" fmla="*/ 1404937 h 1955800"/>
                <a:gd name="connsiteX4" fmla="*/ 854074 w 1955800"/>
                <a:gd name="connsiteY4" fmla="*/ 1404937 h 1955800"/>
                <a:gd name="connsiteX5" fmla="*/ 854074 w 1955800"/>
                <a:gd name="connsiteY5" fmla="*/ 1955800 h 1955800"/>
                <a:gd name="connsiteX6" fmla="*/ 0 w 1955800"/>
                <a:gd name="connsiteY6" fmla="*/ 1955800 h 1955800"/>
                <a:gd name="connsiteX7" fmla="*/ 0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0" y="0"/>
                  </a:moveTo>
                  <a:lnTo>
                    <a:pt x="1955800" y="0"/>
                  </a:lnTo>
                  <a:lnTo>
                    <a:pt x="1955800" y="1404937"/>
                  </a:lnTo>
                  <a:lnTo>
                    <a:pt x="1404937" y="1404937"/>
                  </a:lnTo>
                  <a:lnTo>
                    <a:pt x="854074" y="1404937"/>
                  </a:lnTo>
                  <a:lnTo>
                    <a:pt x="854074" y="1955800"/>
                  </a:lnTo>
                  <a:lnTo>
                    <a:pt x="0" y="1955800"/>
                  </a:lnTo>
                  <a:lnTo>
                    <a:pt x="0" y="0"/>
                  </a:lnTo>
                  <a:close/>
                </a:path>
              </a:pathLst>
            </a:custGeom>
            <a:solidFill>
              <a:srgbClr val="4D868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75" b="0" i="0" u="none" strike="noStrike" kern="1200" cap="none" spc="0" normalizeH="0" baseline="0" noProof="0">
                <a:ln>
                  <a:noFill/>
                </a:ln>
                <a:solidFill>
                  <a:prstClr val="white"/>
                </a:solidFill>
                <a:effectLst/>
                <a:uLnTx/>
                <a:uFillTx/>
                <a:latin typeface="等线"/>
                <a:ea typeface="+mn-ea"/>
                <a:cs typeface="+mn-lt"/>
              </a:endParaRPr>
            </a:p>
          </p:txBody>
        </p:sp>
        <p:sp>
          <p:nvSpPr>
            <p:cNvPr id="2" name="任意多边形: 形状 8"/>
            <p:cNvSpPr/>
            <p:nvPr/>
          </p:nvSpPr>
          <p:spPr>
            <a:xfrm>
              <a:off x="5362575" y="3707610"/>
              <a:ext cx="1955800" cy="1955800"/>
            </a:xfrm>
            <a:custGeom>
              <a:avLst/>
              <a:gdLst>
                <a:gd name="connsiteX0" fmla="*/ 1101726 w 1955800"/>
                <a:gd name="connsiteY0" fmla="*/ 0 h 1955800"/>
                <a:gd name="connsiteX1" fmla="*/ 1955800 w 1955800"/>
                <a:gd name="connsiteY1" fmla="*/ 0 h 1955800"/>
                <a:gd name="connsiteX2" fmla="*/ 1955800 w 1955800"/>
                <a:gd name="connsiteY2" fmla="*/ 1955800 h 1955800"/>
                <a:gd name="connsiteX3" fmla="*/ 0 w 1955800"/>
                <a:gd name="connsiteY3" fmla="*/ 1955800 h 1955800"/>
                <a:gd name="connsiteX4" fmla="*/ 0 w 1955800"/>
                <a:gd name="connsiteY4" fmla="*/ 550863 h 1955800"/>
                <a:gd name="connsiteX5" fmla="*/ 550863 w 1955800"/>
                <a:gd name="connsiteY5" fmla="*/ 550863 h 1955800"/>
                <a:gd name="connsiteX6" fmla="*/ 1101726 w 1955800"/>
                <a:gd name="connsiteY6" fmla="*/ 550863 h 1955800"/>
                <a:gd name="connsiteX7" fmla="*/ 1101726 w 1955800"/>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0" h="1955800">
                  <a:moveTo>
                    <a:pt x="1101726" y="0"/>
                  </a:moveTo>
                  <a:lnTo>
                    <a:pt x="1955800" y="0"/>
                  </a:lnTo>
                  <a:lnTo>
                    <a:pt x="1955800" y="1955800"/>
                  </a:lnTo>
                  <a:lnTo>
                    <a:pt x="0" y="1955800"/>
                  </a:lnTo>
                  <a:lnTo>
                    <a:pt x="0" y="550863"/>
                  </a:lnTo>
                  <a:lnTo>
                    <a:pt x="550863" y="550863"/>
                  </a:lnTo>
                  <a:lnTo>
                    <a:pt x="1101726" y="550863"/>
                  </a:lnTo>
                  <a:lnTo>
                    <a:pt x="1101726" y="0"/>
                  </a:lnTo>
                  <a:close/>
                </a:path>
              </a:pathLst>
            </a:custGeom>
            <a:solidFill>
              <a:srgbClr val="4D8689"/>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75" b="0" i="0" u="none" strike="noStrike" kern="1200" cap="none" spc="0" normalizeH="0" baseline="0" noProof="0">
                <a:ln>
                  <a:noFill/>
                </a:ln>
                <a:solidFill>
                  <a:prstClr val="white"/>
                </a:solidFill>
                <a:effectLst/>
                <a:uLnTx/>
                <a:uFillTx/>
                <a:latin typeface="等线"/>
                <a:ea typeface="+mn-ea"/>
                <a:cs typeface="+mn-lt"/>
              </a:endParaRPr>
            </a:p>
          </p:txBody>
        </p:sp>
        <p:sp>
          <p:nvSpPr>
            <p:cNvPr id="3" name="任意多边形: 形状 9"/>
            <p:cNvSpPr/>
            <p:nvPr/>
          </p:nvSpPr>
          <p:spPr>
            <a:xfrm rot="5400000">
              <a:off x="3957638" y="2608262"/>
              <a:ext cx="1955800" cy="1955801"/>
            </a:xfrm>
            <a:custGeom>
              <a:avLst/>
              <a:gdLst>
                <a:gd name="connsiteX0" fmla="*/ 0 w 1955800"/>
                <a:gd name="connsiteY0" fmla="*/ 1955801 h 1955801"/>
                <a:gd name="connsiteX1" fmla="*/ 0 w 1955800"/>
                <a:gd name="connsiteY1" fmla="*/ 0 h 1955801"/>
                <a:gd name="connsiteX2" fmla="*/ 2 w 1955800"/>
                <a:gd name="connsiteY2" fmla="*/ 0 h 1955801"/>
                <a:gd name="connsiteX3" fmla="*/ 2 w 1955800"/>
                <a:gd name="connsiteY3" fmla="*/ 550864 h 1955801"/>
                <a:gd name="connsiteX4" fmla="*/ 550865 w 1955800"/>
                <a:gd name="connsiteY4" fmla="*/ 550864 h 1955801"/>
                <a:gd name="connsiteX5" fmla="*/ 1101728 w 1955800"/>
                <a:gd name="connsiteY5" fmla="*/ 550864 h 1955801"/>
                <a:gd name="connsiteX6" fmla="*/ 1101728 w 1955800"/>
                <a:gd name="connsiteY6" fmla="*/ 0 h 1955801"/>
                <a:gd name="connsiteX7" fmla="*/ 1955800 w 1955800"/>
                <a:gd name="connsiteY7" fmla="*/ 0 h 1955801"/>
                <a:gd name="connsiteX8" fmla="*/ 1955800 w 1955800"/>
                <a:gd name="connsiteY8" fmla="*/ 1955801 h 1955801"/>
                <a:gd name="connsiteX9" fmla="*/ 0 w 1955800"/>
                <a:gd name="connsiteY9"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800" h="1955801">
                  <a:moveTo>
                    <a:pt x="0" y="1955801"/>
                  </a:moveTo>
                  <a:lnTo>
                    <a:pt x="0" y="0"/>
                  </a:lnTo>
                  <a:lnTo>
                    <a:pt x="2" y="0"/>
                  </a:lnTo>
                  <a:lnTo>
                    <a:pt x="2" y="550864"/>
                  </a:lnTo>
                  <a:lnTo>
                    <a:pt x="550865" y="550864"/>
                  </a:lnTo>
                  <a:lnTo>
                    <a:pt x="1101728" y="550864"/>
                  </a:lnTo>
                  <a:lnTo>
                    <a:pt x="1101728" y="0"/>
                  </a:lnTo>
                  <a:lnTo>
                    <a:pt x="1955800" y="0"/>
                  </a:lnTo>
                  <a:lnTo>
                    <a:pt x="1955800" y="1955801"/>
                  </a:lnTo>
                  <a:lnTo>
                    <a:pt x="0" y="1955801"/>
                  </a:lnTo>
                  <a:close/>
                </a:path>
              </a:pathLst>
            </a:custGeom>
            <a:solidFill>
              <a:srgbClr val="E1952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75" b="0" i="0" u="none" strike="noStrike" kern="1200" cap="none" spc="0" normalizeH="0" baseline="0" noProof="0">
                <a:ln>
                  <a:noFill/>
                </a:ln>
                <a:solidFill>
                  <a:prstClr val="white"/>
                </a:solidFill>
                <a:effectLst/>
                <a:uLnTx/>
                <a:uFillTx/>
                <a:latin typeface="等线"/>
                <a:ea typeface="+mn-ea"/>
                <a:cs typeface="+mn-lt"/>
              </a:endParaRPr>
            </a:p>
          </p:txBody>
        </p:sp>
        <p:sp>
          <p:nvSpPr>
            <p:cNvPr id="11" name="任意多边形: 形状 10"/>
            <p:cNvSpPr/>
            <p:nvPr/>
          </p:nvSpPr>
          <p:spPr>
            <a:xfrm rot="5400000">
              <a:off x="6430962" y="2302672"/>
              <a:ext cx="1955801" cy="1955801"/>
            </a:xfrm>
            <a:custGeom>
              <a:avLst/>
              <a:gdLst>
                <a:gd name="connsiteX0" fmla="*/ 0 w 1955801"/>
                <a:gd name="connsiteY0" fmla="*/ 1955801 h 1955801"/>
                <a:gd name="connsiteX1" fmla="*/ 0 w 1955801"/>
                <a:gd name="connsiteY1" fmla="*/ 0 h 1955801"/>
                <a:gd name="connsiteX2" fmla="*/ 1955801 w 1955801"/>
                <a:gd name="connsiteY2" fmla="*/ 0 h 1955801"/>
                <a:gd name="connsiteX3" fmla="*/ 1955800 w 1955801"/>
                <a:gd name="connsiteY3" fmla="*/ 1404937 h 1955801"/>
                <a:gd name="connsiteX4" fmla="*/ 1404939 w 1955801"/>
                <a:gd name="connsiteY4" fmla="*/ 1404937 h 1955801"/>
                <a:gd name="connsiteX5" fmla="*/ 854076 w 1955801"/>
                <a:gd name="connsiteY5" fmla="*/ 1404937 h 1955801"/>
                <a:gd name="connsiteX6" fmla="*/ 854076 w 1955801"/>
                <a:gd name="connsiteY6" fmla="*/ 1955801 h 1955801"/>
                <a:gd name="connsiteX7" fmla="*/ 0 w 1955801"/>
                <a:gd name="connsiteY7" fmla="*/ 1955801 h 19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5801" h="1955801">
                  <a:moveTo>
                    <a:pt x="0" y="1955801"/>
                  </a:moveTo>
                  <a:lnTo>
                    <a:pt x="0" y="0"/>
                  </a:lnTo>
                  <a:lnTo>
                    <a:pt x="1955801" y="0"/>
                  </a:lnTo>
                  <a:lnTo>
                    <a:pt x="1955800" y="1404937"/>
                  </a:lnTo>
                  <a:lnTo>
                    <a:pt x="1404939" y="1404937"/>
                  </a:lnTo>
                  <a:lnTo>
                    <a:pt x="854076" y="1404937"/>
                  </a:lnTo>
                  <a:lnTo>
                    <a:pt x="854076" y="1955801"/>
                  </a:lnTo>
                  <a:lnTo>
                    <a:pt x="0" y="1955801"/>
                  </a:lnTo>
                  <a:close/>
                </a:path>
              </a:pathLst>
            </a:cu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75" b="0" i="0" u="none" strike="noStrike" kern="1200" cap="none" spc="0" normalizeH="0" baseline="0" noProof="0">
                <a:ln>
                  <a:noFill/>
                </a:ln>
                <a:solidFill>
                  <a:prstClr val="white"/>
                </a:solidFill>
                <a:effectLst/>
                <a:uLnTx/>
                <a:uFillTx/>
                <a:latin typeface="等线"/>
                <a:ea typeface="+mn-ea"/>
                <a:cs typeface="+mn-lt"/>
              </a:endParaRPr>
            </a:p>
          </p:txBody>
        </p:sp>
      </p:grpSp>
      <p:sp>
        <p:nvSpPr>
          <p:cNvPr id="14" name="任意多边形: 形状 11"/>
          <p:cNvSpPr>
            <a:spLocks noChangeAspect="1"/>
          </p:cNvSpPr>
          <p:nvPr/>
        </p:nvSpPr>
        <p:spPr bwMode="auto">
          <a:xfrm>
            <a:off x="5786975" y="1865040"/>
            <a:ext cx="490750" cy="41471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775" b="0" i="0" u="none" strike="noStrike" kern="1200" cap="none" spc="0" normalizeH="0" baseline="0" noProof="0">
              <a:ln>
                <a:noFill/>
              </a:ln>
              <a:solidFill>
                <a:prstClr val="black"/>
              </a:solidFill>
              <a:effectLst/>
              <a:uLnTx/>
              <a:uFillTx/>
              <a:latin typeface="等线"/>
              <a:ea typeface="+mn-ea"/>
              <a:cs typeface="+mn-lt"/>
            </a:endParaRPr>
          </a:p>
        </p:txBody>
      </p:sp>
      <p:sp>
        <p:nvSpPr>
          <p:cNvPr id="15" name="任意多边形: 形状 12"/>
          <p:cNvSpPr/>
          <p:nvPr/>
        </p:nvSpPr>
        <p:spPr bwMode="auto">
          <a:xfrm>
            <a:off x="4486740" y="3378600"/>
            <a:ext cx="425977" cy="35998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970" b="0" i="0" u="none" strike="noStrike" kern="1200" cap="none" spc="0" normalizeH="0" baseline="0" noProof="0">
              <a:ln>
                <a:noFill/>
              </a:ln>
              <a:solidFill>
                <a:prstClr val="black">
                  <a:lumMod val="85000"/>
                  <a:lumOff val="15000"/>
                </a:prstClr>
              </a:solidFill>
              <a:effectLst/>
              <a:uLnTx/>
              <a:uFillTx/>
              <a:latin typeface="等线"/>
              <a:ea typeface="+mn-ea"/>
              <a:cs typeface="+mn-lt"/>
            </a:endParaRPr>
          </a:p>
        </p:txBody>
      </p:sp>
      <p:sp>
        <p:nvSpPr>
          <p:cNvPr id="16" name="任意多边形: 形状 13"/>
          <p:cNvSpPr/>
          <p:nvPr/>
        </p:nvSpPr>
        <p:spPr bwMode="auto">
          <a:xfrm>
            <a:off x="5877274" y="3185956"/>
            <a:ext cx="458896" cy="571610"/>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lumMod val="50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970" b="0" i="0" u="none" strike="noStrike" kern="1200" cap="none" spc="0" normalizeH="0" baseline="0" noProof="0">
              <a:ln>
                <a:noFill/>
              </a:ln>
              <a:solidFill>
                <a:prstClr val="black">
                  <a:lumMod val="85000"/>
                  <a:lumOff val="15000"/>
                </a:prstClr>
              </a:solidFill>
              <a:effectLst/>
              <a:uLnTx/>
              <a:uFillTx/>
              <a:latin typeface="等线"/>
              <a:ea typeface="+mn-ea"/>
              <a:cs typeface="+mn-lt"/>
            </a:endParaRPr>
          </a:p>
        </p:txBody>
      </p:sp>
      <p:sp>
        <p:nvSpPr>
          <p:cNvPr id="17" name="任意多边形: 形状 14"/>
          <p:cNvSpPr/>
          <p:nvPr/>
        </p:nvSpPr>
        <p:spPr bwMode="auto">
          <a:xfrm>
            <a:off x="5984922" y="4651827"/>
            <a:ext cx="454137" cy="38377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970" b="0" i="0" u="none" strike="noStrike" kern="1200" cap="none" spc="0" normalizeH="0" baseline="0" noProof="0">
              <a:ln>
                <a:noFill/>
              </a:ln>
              <a:solidFill>
                <a:prstClr val="black">
                  <a:lumMod val="85000"/>
                  <a:lumOff val="15000"/>
                </a:prstClr>
              </a:solidFill>
              <a:effectLst/>
              <a:uLnTx/>
              <a:uFillTx/>
              <a:latin typeface="等线"/>
              <a:ea typeface="+mn-ea"/>
              <a:cs typeface="+mn-lt"/>
            </a:endParaRPr>
          </a:p>
        </p:txBody>
      </p:sp>
      <p:sp>
        <p:nvSpPr>
          <p:cNvPr id="18" name="任意多边形: 形状 15"/>
          <p:cNvSpPr/>
          <p:nvPr/>
        </p:nvSpPr>
        <p:spPr bwMode="auto">
          <a:xfrm>
            <a:off x="7208788" y="3118420"/>
            <a:ext cx="421932" cy="3565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970" b="0" i="0" u="none" strike="noStrike" kern="1200" cap="none" spc="0" normalizeH="0" baseline="0" noProof="0">
              <a:ln>
                <a:noFill/>
              </a:ln>
              <a:solidFill>
                <a:prstClr val="black">
                  <a:lumMod val="85000"/>
                  <a:lumOff val="15000"/>
                </a:prstClr>
              </a:solidFill>
              <a:effectLst/>
              <a:uLnTx/>
              <a:uFillTx/>
              <a:latin typeface="等线"/>
              <a:ea typeface="+mn-ea"/>
              <a:cs typeface="+mn-lt"/>
            </a:endParaRPr>
          </a:p>
        </p:txBody>
      </p:sp>
      <p:grpSp>
        <p:nvGrpSpPr>
          <p:cNvPr id="19" name="组合 18"/>
          <p:cNvGrpSpPr/>
          <p:nvPr/>
        </p:nvGrpSpPr>
        <p:grpSpPr>
          <a:xfrm>
            <a:off x="7901267" y="1713399"/>
            <a:ext cx="3343109" cy="2946267"/>
            <a:chOff x="7814395" y="1061716"/>
            <a:chExt cx="3392635" cy="2989916"/>
          </a:xfrm>
        </p:grpSpPr>
        <p:grpSp>
          <p:nvGrpSpPr>
            <p:cNvPr id="20" name="组合 19"/>
            <p:cNvGrpSpPr/>
            <p:nvPr/>
          </p:nvGrpSpPr>
          <p:grpSpPr>
            <a:xfrm>
              <a:off x="7814395" y="1061716"/>
              <a:ext cx="3392635" cy="2989916"/>
              <a:chOff x="680106" y="641237"/>
              <a:chExt cx="4886825" cy="2989916"/>
            </a:xfrm>
          </p:grpSpPr>
          <p:grpSp>
            <p:nvGrpSpPr>
              <p:cNvPr id="21" name="组合 20"/>
              <p:cNvGrpSpPr/>
              <p:nvPr/>
            </p:nvGrpSpPr>
            <p:grpSpPr>
              <a:xfrm>
                <a:off x="1193500" y="641237"/>
                <a:ext cx="4373431" cy="1902583"/>
                <a:chOff x="1317257" y="974475"/>
                <a:chExt cx="4373431" cy="1902583"/>
              </a:xfrm>
            </p:grpSpPr>
            <p:sp>
              <p:nvSpPr>
                <p:cNvPr id="24" name="文本框 58"/>
                <p:cNvSpPr txBox="1"/>
                <p:nvPr/>
              </p:nvSpPr>
              <p:spPr>
                <a:xfrm>
                  <a:off x="1317257" y="2369227"/>
                  <a:ext cx="3761195" cy="507831"/>
                </a:xfrm>
                <a:prstGeom prst="rect">
                  <a:avLst/>
                </a:prstGeom>
                <a:noFill/>
              </p:spPr>
              <p:txBody>
                <a:bodyPr wrap="square" lIns="0" tIns="0" rIns="0" bIns="0">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FZHei-B01S" panose="02010601030101010101" pitchFamily="2" charset="-122"/>
                    </a:rPr>
                    <a:t>。</a:t>
                  </a:r>
                </a:p>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FZHei-B01S" panose="02010601030101010101" pitchFamily="2" charset="-122"/>
                  </a:endParaRPr>
                </a:p>
              </p:txBody>
            </p:sp>
            <p:sp>
              <p:nvSpPr>
                <p:cNvPr id="25" name="文本框 24"/>
                <p:cNvSpPr txBox="1"/>
                <p:nvPr/>
              </p:nvSpPr>
              <p:spPr>
                <a:xfrm>
                  <a:off x="1929493" y="974475"/>
                  <a:ext cx="3761195" cy="307777"/>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rPr>
                    <a:t>受众面广 用户面向各个年龄段</a:t>
                  </a:r>
                </a:p>
              </p:txBody>
            </p:sp>
          </p:grpSp>
          <p:grpSp>
            <p:nvGrpSpPr>
              <p:cNvPr id="22" name="组合 21"/>
              <p:cNvGrpSpPr/>
              <p:nvPr/>
            </p:nvGrpSpPr>
            <p:grpSpPr>
              <a:xfrm>
                <a:off x="680106" y="2900496"/>
                <a:ext cx="4274589" cy="730657"/>
                <a:chOff x="803863" y="1909826"/>
                <a:chExt cx="4274589" cy="730657"/>
              </a:xfrm>
            </p:grpSpPr>
            <p:sp>
              <p:nvSpPr>
                <p:cNvPr id="23" name="文本框 56"/>
                <p:cNvSpPr txBox="1"/>
                <p:nvPr/>
              </p:nvSpPr>
              <p:spPr>
                <a:xfrm>
                  <a:off x="1317257" y="2132652"/>
                  <a:ext cx="3761195" cy="507831"/>
                </a:xfrm>
                <a:prstGeom prst="rect">
                  <a:avLst/>
                </a:prstGeom>
                <a:noFill/>
              </p:spPr>
              <p:txBody>
                <a:bodyPr wrap="square" lIns="0" tIns="0" rIns="0" bIns="0">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FZHei-B01S" panose="02010601030101010101" pitchFamily="2" charset="-122"/>
                  </a:endParaRPr>
                </a:p>
              </p:txBody>
            </p:sp>
            <p:sp>
              <p:nvSpPr>
                <p:cNvPr id="26" name="文本框 25"/>
                <p:cNvSpPr txBox="1"/>
                <p:nvPr/>
              </p:nvSpPr>
              <p:spPr>
                <a:xfrm>
                  <a:off x="803863" y="1909826"/>
                  <a:ext cx="3761195" cy="307777"/>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endParaRPr>
                </a:p>
              </p:txBody>
            </p:sp>
          </p:grpSp>
        </p:grpSp>
        <p:cxnSp>
          <p:nvCxnSpPr>
            <p:cNvPr id="27" name="文本框 26"/>
            <p:cNvCxnSpPr/>
            <p:nvPr/>
          </p:nvCxnSpPr>
          <p:spPr>
            <a:xfrm>
              <a:off x="8472264" y="2924944"/>
              <a:ext cx="2448272" cy="0"/>
            </a:xfrm>
            <a:prstGeom prst="line">
              <a:avLst/>
            </a:prstGeom>
            <a:noFill/>
          </p:spPr>
        </p:cxnSp>
      </p:grpSp>
      <p:grpSp>
        <p:nvGrpSpPr>
          <p:cNvPr id="29" name="组合 28"/>
          <p:cNvGrpSpPr/>
          <p:nvPr/>
        </p:nvGrpSpPr>
        <p:grpSpPr>
          <a:xfrm>
            <a:off x="776163" y="1581524"/>
            <a:ext cx="3154542" cy="2776487"/>
            <a:chOff x="343442" y="813423"/>
            <a:chExt cx="4611253" cy="2817730"/>
          </a:xfrm>
        </p:grpSpPr>
        <p:grpSp>
          <p:nvGrpSpPr>
            <p:cNvPr id="30" name="组合 29"/>
            <p:cNvGrpSpPr/>
            <p:nvPr/>
          </p:nvGrpSpPr>
          <p:grpSpPr>
            <a:xfrm>
              <a:off x="343442" y="813423"/>
              <a:ext cx="4611253" cy="1493822"/>
              <a:chOff x="467199" y="1146661"/>
              <a:chExt cx="4611253" cy="1493822"/>
            </a:xfrm>
          </p:grpSpPr>
          <p:sp>
            <p:nvSpPr>
              <p:cNvPr id="33" name="文本框 50"/>
              <p:cNvSpPr txBox="1"/>
              <p:nvPr/>
            </p:nvSpPr>
            <p:spPr>
              <a:xfrm>
                <a:off x="1317257" y="2132652"/>
                <a:ext cx="3761195" cy="507831"/>
              </a:xfrm>
              <a:prstGeom prst="rect">
                <a:avLst/>
              </a:prstGeom>
              <a:noFill/>
            </p:spPr>
            <p:txBody>
              <a:bodyPr wrap="square" lIns="0" tIns="0" rIns="0" bIns="0">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FZHei-B01S" panose="02010601030101010101" pitchFamily="2" charset="-122"/>
                </a:endParaRPr>
              </a:p>
            </p:txBody>
          </p:sp>
          <p:sp>
            <p:nvSpPr>
              <p:cNvPr id="34" name="矩形 33"/>
              <p:cNvSpPr/>
              <p:nvPr/>
            </p:nvSpPr>
            <p:spPr>
              <a:xfrm>
                <a:off x="467199" y="1146661"/>
                <a:ext cx="3761195" cy="307777"/>
              </a:xfrm>
              <a:prstGeom prst="rect">
                <a:avLst/>
              </a:prstGeom>
            </p:spPr>
            <p:txBody>
              <a:bodyPr wrap="non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rPr>
                  <a:t>紧抓“现在就要”式消费心理</a:t>
                </a:r>
                <a:endParaRPr kumimoji="0" lang="en-US" altLang="zh-CN" sz="2000"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rPr>
                  <a:t>符合时代需求</a:t>
                </a:r>
              </a:p>
            </p:txBody>
          </p:sp>
        </p:grpSp>
        <p:grpSp>
          <p:nvGrpSpPr>
            <p:cNvPr id="31" name="组合 30"/>
            <p:cNvGrpSpPr/>
            <p:nvPr/>
          </p:nvGrpSpPr>
          <p:grpSpPr>
            <a:xfrm>
              <a:off x="1193500" y="2815545"/>
              <a:ext cx="3761195" cy="815608"/>
              <a:chOff x="1317257" y="1824875"/>
              <a:chExt cx="3761195" cy="815608"/>
            </a:xfrm>
          </p:grpSpPr>
          <p:sp>
            <p:nvSpPr>
              <p:cNvPr id="32" name="文本框 48"/>
              <p:cNvSpPr txBox="1"/>
              <p:nvPr/>
            </p:nvSpPr>
            <p:spPr>
              <a:xfrm>
                <a:off x="1317257" y="2132652"/>
                <a:ext cx="3761195" cy="507831"/>
              </a:xfrm>
              <a:prstGeom prst="rect">
                <a:avLst/>
              </a:prstGeom>
              <a:noFill/>
            </p:spPr>
            <p:txBody>
              <a:bodyPr wrap="square" lIns="0" tIns="0" rIns="0" bIns="0">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FZHei-B01S" panose="02010601030101010101" pitchFamily="2" charset="-122"/>
                  </a:rPr>
                  <a:t>。</a:t>
                </a:r>
              </a:p>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mn-ea"/>
                </a:endParaRP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mn-ea"/>
                  </a:rPr>
                  <a:t>。</a:t>
                </a:r>
              </a:p>
            </p:txBody>
          </p:sp>
          <p:sp>
            <p:nvSpPr>
              <p:cNvPr id="35" name="矩形 34"/>
              <p:cNvSpPr/>
              <p:nvPr/>
            </p:nvSpPr>
            <p:spPr>
              <a:xfrm>
                <a:off x="1317257" y="1824875"/>
                <a:ext cx="3761195" cy="307777"/>
              </a:xfrm>
              <a:prstGeom prst="rect">
                <a:avLst/>
              </a:prstGeom>
            </p:spPr>
            <p:txBody>
              <a:bodyPr wrap="none" lIns="0" tIns="0" rIns="0" bIns="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75" b="1" i="0" u="none" strike="noStrike" kern="1200" cap="none" spc="0" normalizeH="0" baseline="0" noProof="0" dirty="0">
                  <a:ln>
                    <a:noFill/>
                  </a:ln>
                  <a:solidFill>
                    <a:prstClr val="black">
                      <a:lumMod val="75000"/>
                    </a:prstClr>
                  </a:solidFill>
                  <a:effectLst/>
                  <a:uLnTx/>
                  <a:uFillTx/>
                  <a:latin typeface="等线"/>
                  <a:ea typeface="等线"/>
                  <a:cs typeface="Open Sans" pitchFamily="34" charset="0"/>
                  <a:sym typeface="+mn-ea"/>
                </a:endParaRPr>
              </a:p>
            </p:txBody>
          </p:sp>
        </p:grpSp>
      </p:grpSp>
      <p:sp>
        <p:nvSpPr>
          <p:cNvPr id="28" name="矩形 27">
            <a:extLst>
              <a:ext uri="{FF2B5EF4-FFF2-40B4-BE49-F238E27FC236}">
                <a16:creationId xmlns:a16="http://schemas.microsoft.com/office/drawing/2014/main" xmlns="" id="{3EFB2326-77E7-4B10-91DD-2BCD9F8929C1}"/>
              </a:ext>
            </a:extLst>
          </p:cNvPr>
          <p:cNvSpPr/>
          <p:nvPr/>
        </p:nvSpPr>
        <p:spPr>
          <a:xfrm>
            <a:off x="8529188" y="2553083"/>
            <a:ext cx="2862387" cy="336944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我们的</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主要面向人群为</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18-35</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岁的青年女性，帮助她们在日常生活中挑选适合自己的美妆产品，交流、分享美妆心得。同时，我们这款</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App</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也是一部让各个年龄段的男女性为朋友亲人挑选美妆礼物的“指南”</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xmlns="" id="{457D4D97-A0AA-4CA4-8832-0530ECE2D288}"/>
              </a:ext>
            </a:extLst>
          </p:cNvPr>
          <p:cNvSpPr txBox="1"/>
          <p:nvPr/>
        </p:nvSpPr>
        <p:spPr>
          <a:xfrm>
            <a:off x="237302" y="2305040"/>
            <a:ext cx="3632901" cy="4620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据</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调查，当代消费者普遍存在着</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a:t>
            </a:r>
            <a:r>
              <a:rPr kumimoji="0" lang="zh-CN" altLang="zh-CN" sz="1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现在就要</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的消费</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心理。消费者的购物是冲动的，他们需要需求得到即时满足。我们的</a:t>
            </a: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App</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正好可以提供给用户</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随时</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匹配</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的</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美妆产品</a:t>
            </a:r>
            <a:r>
              <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和</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实时线上化妆，满足用户的“现在就要”。</a:t>
            </a:r>
            <a:endPar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   </a:t>
            </a:r>
            <a:r>
              <a:rPr kumimoji="0" lang="zh-CN"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rPr>
              <a:t>现在的年轻人工作繁忙，基本没太多时间花在选择美妆产品上，而我们产品的即时匹配可以给他们节约大量时间。</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8564"/>
            <a:ext cx="3816353" cy="64516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03 </a:t>
            </a:r>
            <a:r>
              <a:rPr kumimoji="0" lang="zh-CN" altLang="en-US"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竞争优势</a:t>
            </a:r>
          </a:p>
        </p:txBody>
      </p:sp>
      <p:sp>
        <p:nvSpPr>
          <p:cNvPr id="21" name="Oval 65"/>
          <p:cNvSpPr>
            <a:spLocks noChangeArrowheads="1"/>
          </p:cNvSpPr>
          <p:nvPr/>
        </p:nvSpPr>
        <p:spPr bwMode="auto">
          <a:xfrm rot="10800000" flipV="1">
            <a:off x="1261278" y="2831084"/>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22" name="Oval 65"/>
          <p:cNvSpPr>
            <a:spLocks noChangeArrowheads="1"/>
          </p:cNvSpPr>
          <p:nvPr/>
        </p:nvSpPr>
        <p:spPr bwMode="auto">
          <a:xfrm rot="10800000" flipV="1">
            <a:off x="1302761" y="6037970"/>
            <a:ext cx="1939120"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23" name="Oval 65"/>
          <p:cNvSpPr>
            <a:spLocks noChangeArrowheads="1"/>
          </p:cNvSpPr>
          <p:nvPr/>
        </p:nvSpPr>
        <p:spPr bwMode="auto">
          <a:xfrm rot="10800000" flipV="1">
            <a:off x="8915143" y="4408661"/>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705"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grpSp>
        <p:nvGrpSpPr>
          <p:cNvPr id="24" name="组合 23"/>
          <p:cNvGrpSpPr/>
          <p:nvPr/>
        </p:nvGrpSpPr>
        <p:grpSpPr>
          <a:xfrm>
            <a:off x="1615774" y="1489616"/>
            <a:ext cx="1253451" cy="1334439"/>
            <a:chOff x="611306" y="1203674"/>
            <a:chExt cx="1328332" cy="1414234"/>
          </a:xfrm>
          <a:solidFill>
            <a:srgbClr val="E19520"/>
          </a:solidFill>
        </p:grpSpPr>
        <p:sp>
          <p:nvSpPr>
            <p:cNvPr id="25" name="菱形 24"/>
            <p:cNvSpPr/>
            <p:nvPr/>
          </p:nvSpPr>
          <p:spPr>
            <a:xfrm>
              <a:off x="723313" y="1289437"/>
              <a:ext cx="1104318"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655" b="0" i="0" u="none" strike="noStrike" kern="120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26" name="菱形 25"/>
            <p:cNvSpPr/>
            <p:nvPr/>
          </p:nvSpPr>
          <p:spPr>
            <a:xfrm>
              <a:off x="611306" y="1203674"/>
              <a:ext cx="1328332"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rPr>
                <a:t>A</a:t>
              </a:r>
              <a:endParaRPr kumimoji="0" lang="zh-CN" altLang="en-US"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endParaRPr>
            </a:p>
          </p:txBody>
        </p:sp>
      </p:grpSp>
      <p:grpSp>
        <p:nvGrpSpPr>
          <p:cNvPr id="27" name="组合 26"/>
          <p:cNvGrpSpPr/>
          <p:nvPr/>
        </p:nvGrpSpPr>
        <p:grpSpPr>
          <a:xfrm>
            <a:off x="1645598" y="4681333"/>
            <a:ext cx="1253451" cy="1354259"/>
            <a:chOff x="1951890" y="2794690"/>
            <a:chExt cx="1328332" cy="1435240"/>
          </a:xfrm>
          <a:solidFill>
            <a:srgbClr val="E19520"/>
          </a:solidFill>
        </p:grpSpPr>
        <p:sp>
          <p:nvSpPr>
            <p:cNvPr id="28" name="菱形 27"/>
            <p:cNvSpPr/>
            <p:nvPr/>
          </p:nvSpPr>
          <p:spPr>
            <a:xfrm>
              <a:off x="2063897" y="2901458"/>
              <a:ext cx="1104318" cy="132847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655" b="0" i="0" u="none" strike="noStrike" kern="120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29" name="菱形 28"/>
            <p:cNvSpPr/>
            <p:nvPr/>
          </p:nvSpPr>
          <p:spPr>
            <a:xfrm>
              <a:off x="1951890" y="2794690"/>
              <a:ext cx="1328332"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rPr>
                <a:t>C</a:t>
              </a:r>
              <a:endParaRPr kumimoji="0" lang="zh-CN" altLang="en-US"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endParaRPr>
            </a:p>
          </p:txBody>
        </p:sp>
      </p:grpSp>
      <p:grpSp>
        <p:nvGrpSpPr>
          <p:cNvPr id="30" name="组合 29"/>
          <p:cNvGrpSpPr/>
          <p:nvPr/>
        </p:nvGrpSpPr>
        <p:grpSpPr>
          <a:xfrm>
            <a:off x="9257973" y="3085474"/>
            <a:ext cx="1253454" cy="1334439"/>
            <a:chOff x="4056282" y="1203598"/>
            <a:chExt cx="1328333" cy="1414234"/>
          </a:xfrm>
          <a:solidFill>
            <a:srgbClr val="4D8689"/>
          </a:solidFill>
        </p:grpSpPr>
        <p:sp>
          <p:nvSpPr>
            <p:cNvPr id="31" name="菱形 30"/>
            <p:cNvSpPr/>
            <p:nvPr/>
          </p:nvSpPr>
          <p:spPr>
            <a:xfrm>
              <a:off x="4168289" y="1289361"/>
              <a:ext cx="1104319"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655" b="0" i="0" u="none" strike="noStrike" kern="1200" cap="none" spc="0" normalizeH="0" baseline="0" noProof="0" dirty="0">
                <a:ln>
                  <a:noFill/>
                </a:ln>
                <a:solidFill>
                  <a:srgbClr val="FFFFFF"/>
                </a:solidFill>
                <a:effectLst/>
                <a:uLnTx/>
                <a:uFillTx/>
                <a:latin typeface="Arial Unicode MS" panose="020B0604020202020204" charset="-122"/>
                <a:ea typeface="Arial Unicode MS" panose="020B0604020202020204" charset="-122"/>
                <a:cs typeface="Arial Unicode MS" panose="020B0604020202020204" charset="-122"/>
              </a:endParaRPr>
            </a:p>
          </p:txBody>
        </p:sp>
        <p:sp>
          <p:nvSpPr>
            <p:cNvPr id="32" name="菱形 31"/>
            <p:cNvSpPr/>
            <p:nvPr/>
          </p:nvSpPr>
          <p:spPr>
            <a:xfrm>
              <a:off x="4056282" y="1203598"/>
              <a:ext cx="1328333"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rPr>
                <a:t>B</a:t>
              </a:r>
              <a:endParaRPr kumimoji="0" lang="zh-CN" altLang="en-US" sz="4265" b="0" i="0" u="none" strike="noStrike" kern="1200" cap="none" spc="0" normalizeH="0" baseline="0" noProof="0" dirty="0">
                <a:ln>
                  <a:noFill/>
                </a:ln>
                <a:solidFill>
                  <a:srgbClr val="FFFFFF"/>
                </a:solidFill>
                <a:effectLst/>
                <a:uLnTx/>
                <a:uFillTx/>
                <a:latin typeface="Elephant" panose="02020904090505020303" pitchFamily="18" charset="0"/>
                <a:ea typeface="Arial Unicode MS" panose="020B0604020202020204" charset="-122"/>
                <a:cs typeface="Arial Unicode MS" panose="020B0604020202020204" charset="-122"/>
              </a:endParaRPr>
            </a:p>
          </p:txBody>
        </p:sp>
      </p:grpSp>
      <p:sp>
        <p:nvSpPr>
          <p:cNvPr id="33" name="文本框 17"/>
          <p:cNvSpPr txBox="1"/>
          <p:nvPr/>
        </p:nvSpPr>
        <p:spPr>
          <a:xfrm>
            <a:off x="2936981" y="1684923"/>
            <a:ext cx="5940221" cy="891628"/>
          </a:xfrm>
          <a:prstGeom prst="rect">
            <a:avLst/>
          </a:prstGeom>
          <a:noFill/>
        </p:spPr>
        <p:txBody>
          <a:bodyPr wrap="square" lIns="134337" tIns="67170" rIns="134337" bIns="6717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prstClr>
                </a:solidFill>
                <a:effectLst/>
                <a:uLnTx/>
                <a:uFillTx/>
                <a:latin typeface="方正姚体" panose="02010601030101010101" pitchFamily="2" charset="-122"/>
                <a:ea typeface="方正姚体" panose="02010601030101010101" pitchFamily="2" charset="-122"/>
                <a:cs typeface="+mn-cs"/>
              </a:rPr>
              <a:t>针对性强</a:t>
            </a:r>
            <a:endParaRPr kumimoji="0" lang="en-US" altLang="zh-CN" sz="2800" b="0" i="0" u="none" strike="noStrike" kern="1200" cap="none" spc="0" normalizeH="0" baseline="0" noProof="0" dirty="0">
              <a:ln>
                <a:noFill/>
              </a:ln>
              <a:solidFill>
                <a:prstClr val="black">
                  <a:lumMod val="75000"/>
                </a:prstClr>
              </a:solidFill>
              <a:effectLst/>
              <a:uLnTx/>
              <a:uFillTx/>
              <a:latin typeface="方正姚体" panose="02010601030101010101" pitchFamily="2" charset="-122"/>
              <a:ea typeface="方正姚体" panose="02010601030101010101" pitchFamily="2"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515" b="0" i="0" u="none" strike="noStrike" kern="1200" cap="none" spc="0" normalizeH="0" baseline="0" noProof="0" dirty="0">
              <a:ln>
                <a:noFill/>
              </a:ln>
              <a:solidFill>
                <a:prstClr val="black">
                  <a:lumMod val="75000"/>
                </a:prstClr>
              </a:solidFill>
              <a:effectLst/>
              <a:uLnTx/>
              <a:uFillTx/>
              <a:latin typeface="方正姚体" panose="02010601030101010101" pitchFamily="2" charset="-122"/>
              <a:ea typeface="方正姚体" panose="02010601030101010101" pitchFamily="2" charset="-122"/>
              <a:cs typeface="+mn-cs"/>
            </a:endParaRPr>
          </a:p>
        </p:txBody>
      </p:sp>
      <p:sp>
        <p:nvSpPr>
          <p:cNvPr id="34" name="文本框 22"/>
          <p:cNvSpPr txBox="1"/>
          <p:nvPr/>
        </p:nvSpPr>
        <p:spPr>
          <a:xfrm>
            <a:off x="3077624" y="4967291"/>
            <a:ext cx="5658951" cy="632455"/>
          </a:xfrm>
          <a:prstGeom prst="rect">
            <a:avLst/>
          </a:prstGeom>
          <a:noFill/>
        </p:spPr>
        <p:txBody>
          <a:bodyPr wrap="square" lIns="134337" tIns="67170" rIns="134337" bIns="6717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mn-ea"/>
            </a:endParaRPr>
          </a:p>
          <a:p>
            <a:pPr marL="0" marR="0" lvl="0" indent="0" algn="l" defTabSz="914400" rtl="0" eaLnBrk="1" fontAlgn="auto" latinLnBrk="0" hangingPunct="1">
              <a:lnSpc>
                <a:spcPts val="2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mn-ea"/>
            </a:endParaRPr>
          </a:p>
        </p:txBody>
      </p:sp>
      <p:sp>
        <p:nvSpPr>
          <p:cNvPr id="35" name="文本框 23"/>
          <p:cNvSpPr txBox="1"/>
          <p:nvPr/>
        </p:nvSpPr>
        <p:spPr>
          <a:xfrm>
            <a:off x="7216668" y="3480975"/>
            <a:ext cx="5922956" cy="632455"/>
          </a:xfrm>
          <a:prstGeom prst="rect">
            <a:avLst/>
          </a:prstGeom>
          <a:noFill/>
        </p:spPr>
        <p:txBody>
          <a:bodyPr wrap="square" lIns="134337" tIns="67170" rIns="134337" bIns="6717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方正姚体" panose="02010601030101010101" pitchFamily="2" charset="-122"/>
                <a:ea typeface="方正姚体" panose="02010601030101010101" pitchFamily="2" charset="-122"/>
                <a:cs typeface="+mn-cs"/>
                <a:sym typeface="+mn-ea"/>
              </a:rPr>
              <a:t>推广效率高</a:t>
            </a:r>
          </a:p>
          <a:p>
            <a:pPr marL="0" marR="0" lvl="0" indent="0" algn="l" defTabSz="914400" rtl="0" eaLnBrk="1" fontAlgn="auto" latinLnBrk="0" hangingPunct="1">
              <a:lnSpc>
                <a:spcPts val="2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等线"/>
              <a:ea typeface="等线"/>
              <a:cs typeface="+mn-cs"/>
              <a:sym typeface="+mn-ea"/>
            </a:endParaRPr>
          </a:p>
        </p:txBody>
      </p:sp>
      <p:sp>
        <p:nvSpPr>
          <p:cNvPr id="2" name="文本框 1">
            <a:extLst>
              <a:ext uri="{FF2B5EF4-FFF2-40B4-BE49-F238E27FC236}">
                <a16:creationId xmlns:a16="http://schemas.microsoft.com/office/drawing/2014/main" xmlns="" id="{EB61563B-66FD-4CC9-ABB7-D01F3C3D576B}"/>
              </a:ext>
            </a:extLst>
          </p:cNvPr>
          <p:cNvSpPr txBox="1"/>
          <p:nvPr/>
        </p:nvSpPr>
        <p:spPr>
          <a:xfrm>
            <a:off x="3241881" y="5161280"/>
            <a:ext cx="35449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mn-cs"/>
              </a:rPr>
              <a:t>社区化完善用户体验</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04</a:t>
            </a:r>
            <a:endParaRPr kumimoji="0" lang="zh-CN" altLang="en-US" sz="120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endParaRPr>
          </a:p>
        </p:txBody>
      </p:sp>
      <p:sp>
        <p:nvSpPr>
          <p:cNvPr id="9" name="文本框 8"/>
          <p:cNvSpPr txBox="1"/>
          <p:nvPr/>
        </p:nvSpPr>
        <p:spPr>
          <a:xfrm>
            <a:off x="3409946" y="4283129"/>
            <a:ext cx="5372101" cy="64516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作品</a:t>
            </a:r>
            <a:r>
              <a:rPr lang="en-US" altLang="zh-CN" sz="3600" b="1" dirty="0">
                <a:solidFill>
                  <a:prstClr val="black">
                    <a:lumMod val="85000"/>
                    <a:lumOff val="15000"/>
                  </a:prstClr>
                </a:solidFill>
                <a:latin typeface="等线" panose="02010600030101010101" pitchFamily="2" charset="-122"/>
                <a:ea typeface="等线" panose="02010600030101010101" pitchFamily="2" charset="-122"/>
              </a:rPr>
              <a:t>D</a:t>
            </a:r>
            <a:r>
              <a:rPr kumimoji="0" lang="en-US" altLang="zh-CN"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rPr>
              <a:t>emo</a:t>
            </a:r>
            <a:endParaRPr kumimoji="0" lang="zh-CN" altLang="en-US" sz="3600" b="1" i="0" u="none" strike="noStrike" kern="1200" cap="none" spc="0" normalizeH="0" baseline="0" noProof="0" dirty="0">
              <a:ln>
                <a:noFill/>
              </a:ln>
              <a:solidFill>
                <a:prstClr val="black">
                  <a:lumMod val="85000"/>
                  <a:lumOff val="15000"/>
                </a:prstClr>
              </a:solidFill>
              <a:effectLst/>
              <a:uLnTx/>
              <a:uFillTx/>
              <a:latin typeface="等线" panose="02010600030101010101" pitchFamily="2" charset="-122"/>
              <a:ea typeface="等线" panose="02010600030101010101" pitchFamily="2" charset="-122"/>
              <a:cs typeface="+mn-cs"/>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979"/>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0" y="327979"/>
            <a:ext cx="4367599" cy="646331"/>
          </a:xfrm>
          <a:prstGeom prst="rect">
            <a:avLst/>
          </a:prstGeom>
          <a:noFill/>
        </p:spPr>
        <p:txBody>
          <a:bodyPr wrap="square" rtlCol="0" anchor="ctr" anchorCtr="0">
            <a:spAutoFit/>
          </a:bodyPr>
          <a:lstStyle/>
          <a:p>
            <a:pPr algn="ctr">
              <a:spcBef>
                <a:spcPct val="0"/>
              </a:spcBef>
            </a:pPr>
            <a:r>
              <a:rPr lang="en-US" altLang="zh-CN" sz="3600" b="1" dirty="0" smtClean="0">
                <a:solidFill>
                  <a:schemeClr val="tx1">
                    <a:lumMod val="85000"/>
                    <a:lumOff val="15000"/>
                  </a:schemeClr>
                </a:solidFill>
                <a:cs typeface="+mn-lt"/>
              </a:rPr>
              <a:t>04 </a:t>
            </a:r>
            <a:r>
              <a:rPr lang="zh-CN" altLang="en-US" sz="3600" b="1" dirty="0" smtClean="0">
                <a:solidFill>
                  <a:schemeClr val="tx1">
                    <a:lumMod val="85000"/>
                    <a:lumOff val="15000"/>
                  </a:schemeClr>
                </a:solidFill>
                <a:cs typeface="+mn-lt"/>
              </a:rPr>
              <a:t>现阶段</a:t>
            </a:r>
            <a:r>
              <a:rPr lang="en-US" altLang="zh-CN" sz="3600" b="1" dirty="0" smtClean="0">
                <a:solidFill>
                  <a:schemeClr val="tx1">
                    <a:lumMod val="85000"/>
                    <a:lumOff val="15000"/>
                  </a:schemeClr>
                </a:solidFill>
                <a:cs typeface="+mn-lt"/>
              </a:rPr>
              <a:t>Demo</a:t>
            </a:r>
            <a:r>
              <a:rPr lang="zh-CN" altLang="en-US" sz="3600" b="1" dirty="0" smtClean="0">
                <a:solidFill>
                  <a:schemeClr val="tx1">
                    <a:lumMod val="85000"/>
                    <a:lumOff val="15000"/>
                  </a:schemeClr>
                </a:solidFill>
                <a:cs typeface="+mn-lt"/>
              </a:rPr>
              <a:t>实现</a:t>
            </a:r>
            <a:endParaRPr lang="zh-CN" altLang="en-US" sz="3600" b="1" dirty="0">
              <a:solidFill>
                <a:schemeClr val="tx1">
                  <a:lumMod val="85000"/>
                  <a:lumOff val="15000"/>
                </a:schemeClr>
              </a:solidFill>
              <a:cs typeface="+mn-lt"/>
            </a:endParaRPr>
          </a:p>
        </p:txBody>
      </p:sp>
      <p:sp>
        <p:nvSpPr>
          <p:cNvPr id="31746" name="44"/>
          <p:cNvSpPr>
            <a:spLocks noChangeAspect="1"/>
          </p:cNvSpPr>
          <p:nvPr/>
        </p:nvSpPr>
        <p:spPr bwMode="auto">
          <a:xfrm>
            <a:off x="6529400" y="3200251"/>
            <a:ext cx="1938337" cy="1908175"/>
          </a:xfrm>
          <a:custGeom>
            <a:avLst/>
            <a:gdLst>
              <a:gd name="T0" fmla="*/ 1938337 w 145"/>
              <a:gd name="T1" fmla="*/ 987447 h 143"/>
              <a:gd name="T2" fmla="*/ 1777923 w 145"/>
              <a:gd name="T3" fmla="*/ 1174262 h 143"/>
              <a:gd name="T4" fmla="*/ 106943 w 145"/>
              <a:gd name="T5" fmla="*/ 1908175 h 143"/>
              <a:gd name="T6" fmla="*/ 26736 w 145"/>
              <a:gd name="T7" fmla="*/ 1881487 h 143"/>
              <a:gd name="T8" fmla="*/ 0 w 145"/>
              <a:gd name="T9" fmla="*/ 1801424 h 143"/>
              <a:gd name="T10" fmla="*/ 80207 w 145"/>
              <a:gd name="T11" fmla="*/ 1441139 h 143"/>
              <a:gd name="T12" fmla="*/ 668392 w 145"/>
              <a:gd name="T13" fmla="*/ 974103 h 143"/>
              <a:gd name="T14" fmla="*/ 280725 w 145"/>
              <a:gd name="T15" fmla="*/ 587131 h 143"/>
              <a:gd name="T16" fmla="*/ 387667 w 145"/>
              <a:gd name="T17" fmla="*/ 106751 h 143"/>
              <a:gd name="T18" fmla="*/ 481242 w 145"/>
              <a:gd name="T19" fmla="*/ 13344 h 143"/>
              <a:gd name="T20" fmla="*/ 588185 w 145"/>
              <a:gd name="T21" fmla="*/ 40032 h 143"/>
              <a:gd name="T22" fmla="*/ 1844762 w 145"/>
              <a:gd name="T23" fmla="*/ 813977 h 143"/>
              <a:gd name="T24" fmla="*/ 1938337 w 145"/>
              <a:gd name="T25" fmla="*/ 9874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4D8689"/>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47" name="33"/>
          <p:cNvSpPr/>
          <p:nvPr/>
        </p:nvSpPr>
        <p:spPr bwMode="auto">
          <a:xfrm>
            <a:off x="5530849" y="3439952"/>
            <a:ext cx="1481139" cy="1458912"/>
          </a:xfrm>
          <a:custGeom>
            <a:avLst/>
            <a:gdLst>
              <a:gd name="T0" fmla="*/ 1481139 w 145"/>
              <a:gd name="T1" fmla="*/ 754961 h 143"/>
              <a:gd name="T2" fmla="*/ 1358562 w 145"/>
              <a:gd name="T3" fmla="*/ 897792 h 143"/>
              <a:gd name="T4" fmla="*/ 81718 w 145"/>
              <a:gd name="T5" fmla="*/ 1458912 h 143"/>
              <a:gd name="T6" fmla="*/ 20430 w 145"/>
              <a:gd name="T7" fmla="*/ 1438508 h 143"/>
              <a:gd name="T8" fmla="*/ 0 w 145"/>
              <a:gd name="T9" fmla="*/ 1377295 h 143"/>
              <a:gd name="T10" fmla="*/ 61289 w 145"/>
              <a:gd name="T11" fmla="*/ 1101836 h 143"/>
              <a:gd name="T12" fmla="*/ 510738 w 145"/>
              <a:gd name="T13" fmla="*/ 744759 h 143"/>
              <a:gd name="T14" fmla="*/ 214510 w 145"/>
              <a:gd name="T15" fmla="*/ 448896 h 143"/>
              <a:gd name="T16" fmla="*/ 296228 w 145"/>
              <a:gd name="T17" fmla="*/ 81617 h 143"/>
              <a:gd name="T18" fmla="*/ 367731 w 145"/>
              <a:gd name="T19" fmla="*/ 10202 h 143"/>
              <a:gd name="T20" fmla="*/ 449449 w 145"/>
              <a:gd name="T21" fmla="*/ 30607 h 143"/>
              <a:gd name="T22" fmla="*/ 1409636 w 145"/>
              <a:gd name="T23" fmla="*/ 622333 h 143"/>
              <a:gd name="T24" fmla="*/ 1481139 w 145"/>
              <a:gd name="T25" fmla="*/ 754961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E19520"/>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48" name="22"/>
          <p:cNvSpPr/>
          <p:nvPr/>
        </p:nvSpPr>
        <p:spPr bwMode="auto">
          <a:xfrm>
            <a:off x="4611688" y="3559025"/>
            <a:ext cx="1295400" cy="1265239"/>
          </a:xfrm>
          <a:custGeom>
            <a:avLst/>
            <a:gdLst>
              <a:gd name="T0" fmla="*/ 1295400 w 127"/>
              <a:gd name="T1" fmla="*/ 653027 h 124"/>
              <a:gd name="T2" fmla="*/ 1193400 w 127"/>
              <a:gd name="T3" fmla="*/ 775469 h 124"/>
              <a:gd name="T4" fmla="*/ 81600 w 127"/>
              <a:gd name="T5" fmla="*/ 1265239 h 124"/>
              <a:gd name="T6" fmla="*/ 20400 w 127"/>
              <a:gd name="T7" fmla="*/ 1255035 h 124"/>
              <a:gd name="T8" fmla="*/ 10200 w 127"/>
              <a:gd name="T9" fmla="*/ 1204018 h 124"/>
              <a:gd name="T10" fmla="*/ 61200 w 127"/>
              <a:gd name="T11" fmla="*/ 959133 h 124"/>
              <a:gd name="T12" fmla="*/ 397800 w 127"/>
              <a:gd name="T13" fmla="*/ 632620 h 124"/>
              <a:gd name="T14" fmla="*/ 193800 w 127"/>
              <a:gd name="T15" fmla="*/ 387735 h 124"/>
              <a:gd name="T16" fmla="*/ 265200 w 127"/>
              <a:gd name="T17" fmla="*/ 61221 h 124"/>
              <a:gd name="T18" fmla="*/ 326400 w 127"/>
              <a:gd name="T19" fmla="*/ 10204 h 124"/>
              <a:gd name="T20" fmla="*/ 397800 w 127"/>
              <a:gd name="T21" fmla="*/ 20407 h 124"/>
              <a:gd name="T22" fmla="*/ 1234200 w 127"/>
              <a:gd name="T23" fmla="*/ 530584 h 124"/>
              <a:gd name="T24" fmla="*/ 1295400 w 127"/>
              <a:gd name="T25" fmla="*/ 653027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
              <a:gd name="T40" fmla="*/ 0 h 124"/>
              <a:gd name="T41" fmla="*/ 127 w 127"/>
              <a:gd name="T42" fmla="*/ 124 h 1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4D8689"/>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49" name="11"/>
          <p:cNvSpPr/>
          <p:nvPr/>
        </p:nvSpPr>
        <p:spPr bwMode="auto">
          <a:xfrm>
            <a:off x="3889375" y="3686014"/>
            <a:ext cx="1028700" cy="1041400"/>
          </a:xfrm>
          <a:custGeom>
            <a:avLst/>
            <a:gdLst>
              <a:gd name="T0" fmla="*/ 152777 w 101"/>
              <a:gd name="T1" fmla="*/ 316504 h 102"/>
              <a:gd name="T2" fmla="*/ 213888 w 101"/>
              <a:gd name="T3" fmla="*/ 51049 h 102"/>
              <a:gd name="T4" fmla="*/ 264814 w 101"/>
              <a:gd name="T5" fmla="*/ 10210 h 102"/>
              <a:gd name="T6" fmla="*/ 325925 w 101"/>
              <a:gd name="T7" fmla="*/ 20420 h 102"/>
              <a:gd name="T8" fmla="*/ 967589 w 101"/>
              <a:gd name="T9" fmla="*/ 418602 h 102"/>
              <a:gd name="T10" fmla="*/ 1028700 w 101"/>
              <a:gd name="T11" fmla="*/ 520700 h 102"/>
              <a:gd name="T12" fmla="*/ 957404 w 101"/>
              <a:gd name="T13" fmla="*/ 643218 h 102"/>
              <a:gd name="T14" fmla="*/ 61111 w 101"/>
              <a:gd name="T15" fmla="*/ 1041400 h 102"/>
              <a:gd name="T16" fmla="*/ 20370 w 101"/>
              <a:gd name="T17" fmla="*/ 1031190 h 102"/>
              <a:gd name="T18" fmla="*/ 0 w 101"/>
              <a:gd name="T19" fmla="*/ 990351 h 102"/>
              <a:gd name="T20" fmla="*/ 50926 w 101"/>
              <a:gd name="T21" fmla="*/ 786155 h 102"/>
              <a:gd name="T22" fmla="*/ 152777 w 101"/>
              <a:gd name="T23" fmla="*/ 316504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102"/>
              <a:gd name="T38" fmla="*/ 101 w 101"/>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E19520"/>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50" name="77"/>
          <p:cNvSpPr/>
          <p:nvPr/>
        </p:nvSpPr>
        <p:spPr bwMode="auto">
          <a:xfrm>
            <a:off x="7864476" y="3603464"/>
            <a:ext cx="2549525" cy="287339"/>
          </a:xfrm>
          <a:custGeom>
            <a:avLst/>
            <a:gdLst>
              <a:gd name="T0" fmla="*/ 0 w 1600200"/>
              <a:gd name="T1" fmla="*/ 287339 h 552450"/>
              <a:gd name="T2" fmla="*/ 273163 w 1600200"/>
              <a:gd name="T3" fmla="*/ 0 h 552450"/>
              <a:gd name="T4" fmla="*/ 2549525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51" name="66"/>
          <p:cNvSpPr/>
          <p:nvPr/>
        </p:nvSpPr>
        <p:spPr bwMode="auto">
          <a:xfrm flipH="1">
            <a:off x="1617663" y="3911440"/>
            <a:ext cx="2551112" cy="287339"/>
          </a:xfrm>
          <a:custGeom>
            <a:avLst/>
            <a:gdLst>
              <a:gd name="T0" fmla="*/ 0 w 1600200"/>
              <a:gd name="T1" fmla="*/ 287339 h 552450"/>
              <a:gd name="T2" fmla="*/ 273333 w 1600200"/>
              <a:gd name="T3" fmla="*/ 0 h 552450"/>
              <a:gd name="T4" fmla="*/ 2551112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52" name="55"/>
          <p:cNvSpPr/>
          <p:nvPr/>
        </p:nvSpPr>
        <p:spPr bwMode="auto">
          <a:xfrm>
            <a:off x="6272215" y="2903378"/>
            <a:ext cx="673100" cy="1001712"/>
          </a:xfrm>
          <a:custGeom>
            <a:avLst/>
            <a:gdLst>
              <a:gd name="T0" fmla="*/ 0 w 647700"/>
              <a:gd name="T1" fmla="*/ 1001712 h 965200"/>
              <a:gd name="T2" fmla="*/ 105584 w 647700"/>
              <a:gd name="T3" fmla="*/ 540397 h 965200"/>
              <a:gd name="T4" fmla="*/ 673100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1753" name="44"/>
          <p:cNvSpPr/>
          <p:nvPr/>
        </p:nvSpPr>
        <p:spPr bwMode="auto">
          <a:xfrm flipH="1">
            <a:off x="4559303" y="2895442"/>
            <a:ext cx="673100" cy="1003300"/>
          </a:xfrm>
          <a:custGeom>
            <a:avLst/>
            <a:gdLst>
              <a:gd name="T0" fmla="*/ 0 w 647700"/>
              <a:gd name="T1" fmla="*/ 1003300 h 965200"/>
              <a:gd name="T2" fmla="*/ 105584 w 647700"/>
              <a:gd name="T3" fmla="*/ 541254 h 965200"/>
              <a:gd name="T4" fmla="*/ 673100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6" name="33"/>
          <p:cNvSpPr>
            <a:spLocks noChangeAspect="1" noEditPoints="1"/>
          </p:cNvSpPr>
          <p:nvPr/>
        </p:nvSpPr>
        <p:spPr bwMode="auto">
          <a:xfrm>
            <a:off x="4333888" y="4068602"/>
            <a:ext cx="225425" cy="241300"/>
          </a:xfrm>
          <a:custGeom>
            <a:avLst/>
            <a:gdLst>
              <a:gd name="T0" fmla="*/ 40169 w 376"/>
              <a:gd name="T1" fmla="*/ 1805 h 401"/>
              <a:gd name="T2" fmla="*/ 37171 w 376"/>
              <a:gd name="T3" fmla="*/ 1805 h 401"/>
              <a:gd name="T4" fmla="*/ 0 w 376"/>
              <a:gd name="T5" fmla="*/ 95678 h 401"/>
              <a:gd name="T6" fmla="*/ 38970 w 376"/>
              <a:gd name="T7" fmla="*/ 134189 h 401"/>
              <a:gd name="T8" fmla="*/ 77340 w 376"/>
              <a:gd name="T9" fmla="*/ 95678 h 401"/>
              <a:gd name="T10" fmla="*/ 40169 w 376"/>
              <a:gd name="T11" fmla="*/ 1805 h 401"/>
              <a:gd name="T12" fmla="*/ 187654 w 376"/>
              <a:gd name="T13" fmla="*/ 1805 h 401"/>
              <a:gd name="T14" fmla="*/ 185256 w 376"/>
              <a:gd name="T15" fmla="*/ 1805 h 401"/>
              <a:gd name="T16" fmla="*/ 147486 w 376"/>
              <a:gd name="T17" fmla="*/ 95678 h 401"/>
              <a:gd name="T18" fmla="*/ 186455 w 376"/>
              <a:gd name="T19" fmla="*/ 134189 h 401"/>
              <a:gd name="T20" fmla="*/ 225425 w 376"/>
              <a:gd name="T21" fmla="*/ 95678 h 401"/>
              <a:gd name="T22" fmla="*/ 187654 w 376"/>
              <a:gd name="T23" fmla="*/ 1805 h 401"/>
              <a:gd name="T24" fmla="*/ 110914 w 376"/>
              <a:gd name="T25" fmla="*/ 108314 h 401"/>
              <a:gd name="T26" fmla="*/ 73743 w 376"/>
              <a:gd name="T27" fmla="*/ 202788 h 401"/>
              <a:gd name="T28" fmla="*/ 112713 w 376"/>
              <a:gd name="T29" fmla="*/ 241300 h 401"/>
              <a:gd name="T30" fmla="*/ 151682 w 376"/>
              <a:gd name="T31" fmla="*/ 202788 h 401"/>
              <a:gd name="T32" fmla="*/ 113912 w 376"/>
              <a:gd name="T33" fmla="*/ 108314 h 401"/>
              <a:gd name="T34" fmla="*/ 110914 w 376"/>
              <a:gd name="T35" fmla="*/ 108314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6"/>
              <a:gd name="T55" fmla="*/ 0 h 401"/>
              <a:gd name="T56" fmla="*/ 376 w 376"/>
              <a:gd name="T57" fmla="*/ 401 h 4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7" name="22"/>
          <p:cNvSpPr>
            <a:spLocks noChangeAspect="1"/>
          </p:cNvSpPr>
          <p:nvPr/>
        </p:nvSpPr>
        <p:spPr bwMode="auto">
          <a:xfrm>
            <a:off x="7526350" y="4070201"/>
            <a:ext cx="242887" cy="250825"/>
          </a:xfrm>
          <a:custGeom>
            <a:avLst/>
            <a:gdLst>
              <a:gd name="T0" fmla="*/ 91304 w 274"/>
              <a:gd name="T1" fmla="*/ 250825 h 284"/>
              <a:gd name="T2" fmla="*/ 70916 w 274"/>
              <a:gd name="T3" fmla="*/ 241110 h 284"/>
              <a:gd name="T4" fmla="*/ 7978 w 274"/>
              <a:gd name="T5" fmla="*/ 157207 h 284"/>
              <a:gd name="T6" fmla="*/ 12410 w 274"/>
              <a:gd name="T7" fmla="*/ 122763 h 284"/>
              <a:gd name="T8" fmla="*/ 46982 w 274"/>
              <a:gd name="T9" fmla="*/ 128062 h 284"/>
              <a:gd name="T10" fmla="*/ 88645 w 274"/>
              <a:gd name="T11" fmla="*/ 182820 h 284"/>
              <a:gd name="T12" fmla="*/ 194132 w 274"/>
              <a:gd name="T13" fmla="*/ 15014 h 284"/>
              <a:gd name="T14" fmla="*/ 227817 w 274"/>
              <a:gd name="T15" fmla="*/ 7065 h 284"/>
              <a:gd name="T16" fmla="*/ 235795 w 274"/>
              <a:gd name="T17" fmla="*/ 41510 h 284"/>
              <a:gd name="T18" fmla="*/ 111693 w 274"/>
              <a:gd name="T19" fmla="*/ 239344 h 284"/>
              <a:gd name="T20" fmla="*/ 92191 w 274"/>
              <a:gd name="T21" fmla="*/ 250825 h 284"/>
              <a:gd name="T22" fmla="*/ 91304 w 274"/>
              <a:gd name="T23" fmla="*/ 250825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4"/>
              <a:gd name="T37" fmla="*/ 0 h 284"/>
              <a:gd name="T38" fmla="*/ 274 w 274"/>
              <a:gd name="T39" fmla="*/ 284 h 2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8" name="11"/>
          <p:cNvSpPr>
            <a:spLocks noEditPoints="1"/>
          </p:cNvSpPr>
          <p:nvPr/>
        </p:nvSpPr>
        <p:spPr bwMode="auto">
          <a:xfrm>
            <a:off x="5181601" y="4087652"/>
            <a:ext cx="258763" cy="222251"/>
          </a:xfrm>
          <a:custGeom>
            <a:avLst/>
            <a:gdLst>
              <a:gd name="T0" fmla="*/ 249778 w 288"/>
              <a:gd name="T1" fmla="*/ 0 h 246"/>
              <a:gd name="T2" fmla="*/ 46721 w 288"/>
              <a:gd name="T3" fmla="*/ 0 h 246"/>
              <a:gd name="T4" fmla="*/ 37736 w 288"/>
              <a:gd name="T5" fmla="*/ 9035 h 246"/>
              <a:gd name="T6" fmla="*/ 37736 w 288"/>
              <a:gd name="T7" fmla="*/ 38849 h 246"/>
              <a:gd name="T8" fmla="*/ 8985 w 288"/>
              <a:gd name="T9" fmla="*/ 38849 h 246"/>
              <a:gd name="T10" fmla="*/ 0 w 288"/>
              <a:gd name="T11" fmla="*/ 47883 h 246"/>
              <a:gd name="T12" fmla="*/ 0 w 288"/>
              <a:gd name="T13" fmla="*/ 197858 h 246"/>
              <a:gd name="T14" fmla="*/ 24259 w 288"/>
              <a:gd name="T15" fmla="*/ 222251 h 246"/>
              <a:gd name="T16" fmla="*/ 46721 w 288"/>
              <a:gd name="T17" fmla="*/ 222251 h 246"/>
              <a:gd name="T18" fmla="*/ 216534 w 288"/>
              <a:gd name="T19" fmla="*/ 222251 h 246"/>
              <a:gd name="T20" fmla="*/ 249778 w 288"/>
              <a:gd name="T21" fmla="*/ 222251 h 246"/>
              <a:gd name="T22" fmla="*/ 258763 w 288"/>
              <a:gd name="T23" fmla="*/ 213216 h 246"/>
              <a:gd name="T24" fmla="*/ 258763 w 288"/>
              <a:gd name="T25" fmla="*/ 9035 h 246"/>
              <a:gd name="T26" fmla="*/ 249778 w 288"/>
              <a:gd name="T27" fmla="*/ 0 h 246"/>
              <a:gd name="T28" fmla="*/ 243489 w 288"/>
              <a:gd name="T29" fmla="*/ 206892 h 246"/>
              <a:gd name="T30" fmla="*/ 216534 w 288"/>
              <a:gd name="T31" fmla="*/ 206892 h 246"/>
              <a:gd name="T32" fmla="*/ 46721 w 288"/>
              <a:gd name="T33" fmla="*/ 206892 h 246"/>
              <a:gd name="T34" fmla="*/ 24259 w 288"/>
              <a:gd name="T35" fmla="*/ 206892 h 246"/>
              <a:gd name="T36" fmla="*/ 15274 w 288"/>
              <a:gd name="T37" fmla="*/ 197858 h 246"/>
              <a:gd name="T38" fmla="*/ 15274 w 288"/>
              <a:gd name="T39" fmla="*/ 54208 h 246"/>
              <a:gd name="T40" fmla="*/ 37736 w 288"/>
              <a:gd name="T41" fmla="*/ 54208 h 246"/>
              <a:gd name="T42" fmla="*/ 37736 w 288"/>
              <a:gd name="T43" fmla="*/ 193340 h 246"/>
              <a:gd name="T44" fmla="*/ 53010 w 288"/>
              <a:gd name="T45" fmla="*/ 193340 h 246"/>
              <a:gd name="T46" fmla="*/ 53010 w 288"/>
              <a:gd name="T47" fmla="*/ 54208 h 246"/>
              <a:gd name="T48" fmla="*/ 53010 w 288"/>
              <a:gd name="T49" fmla="*/ 54208 h 246"/>
              <a:gd name="T50" fmla="*/ 53010 w 288"/>
              <a:gd name="T51" fmla="*/ 38849 h 246"/>
              <a:gd name="T52" fmla="*/ 53010 w 288"/>
              <a:gd name="T53" fmla="*/ 15359 h 246"/>
              <a:gd name="T54" fmla="*/ 243489 w 288"/>
              <a:gd name="T55" fmla="*/ 15359 h 246"/>
              <a:gd name="T56" fmla="*/ 243489 w 288"/>
              <a:gd name="T57" fmla="*/ 206892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246"/>
              <a:gd name="T89" fmla="*/ 288 w 288"/>
              <a:gd name="T90" fmla="*/ 246 h 2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9" name="9"/>
          <p:cNvSpPr>
            <a:spLocks noChangeArrowheads="1"/>
          </p:cNvSpPr>
          <p:nvPr/>
        </p:nvSpPr>
        <p:spPr bwMode="auto">
          <a:xfrm>
            <a:off x="5254637" y="4124176"/>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0" name="8"/>
          <p:cNvSpPr>
            <a:spLocks noChangeArrowheads="1"/>
          </p:cNvSpPr>
          <p:nvPr/>
        </p:nvSpPr>
        <p:spPr bwMode="auto">
          <a:xfrm>
            <a:off x="5345125" y="413369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1" name="7"/>
          <p:cNvSpPr>
            <a:spLocks noChangeArrowheads="1"/>
          </p:cNvSpPr>
          <p:nvPr/>
        </p:nvSpPr>
        <p:spPr bwMode="auto">
          <a:xfrm>
            <a:off x="5345125" y="416861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2" name="6"/>
          <p:cNvSpPr>
            <a:spLocks noChangeArrowheads="1"/>
          </p:cNvSpPr>
          <p:nvPr/>
        </p:nvSpPr>
        <p:spPr bwMode="auto">
          <a:xfrm>
            <a:off x="5254637" y="4216250"/>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3" name="5"/>
          <p:cNvSpPr>
            <a:spLocks noChangeArrowheads="1"/>
          </p:cNvSpPr>
          <p:nvPr/>
        </p:nvSpPr>
        <p:spPr bwMode="auto">
          <a:xfrm>
            <a:off x="5254637" y="4252752"/>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4" name="4"/>
          <p:cNvSpPr>
            <a:spLocks noChangeArrowheads="1"/>
          </p:cNvSpPr>
          <p:nvPr/>
        </p:nvSpPr>
        <p:spPr bwMode="auto">
          <a:xfrm>
            <a:off x="6272223" y="4047975"/>
            <a:ext cx="301625" cy="300039"/>
          </a:xfrm>
          <a:prstGeom prst="ellipse">
            <a:avLst/>
          </a:prstGeom>
          <a:noFill/>
          <a:ln w="30163" cap="rnd">
            <a:solidFill>
              <a:srgbClr val="FFFFFF"/>
            </a:solidFill>
            <a:round/>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5" name="3"/>
          <p:cNvSpPr/>
          <p:nvPr/>
        </p:nvSpPr>
        <p:spPr bwMode="auto">
          <a:xfrm>
            <a:off x="6318262" y="4087664"/>
            <a:ext cx="155575" cy="141287"/>
          </a:xfrm>
          <a:custGeom>
            <a:avLst/>
            <a:gdLst>
              <a:gd name="T0" fmla="*/ 13101 w 95"/>
              <a:gd name="T1" fmla="*/ 53592 h 87"/>
              <a:gd name="T2" fmla="*/ 47491 w 95"/>
              <a:gd name="T3" fmla="*/ 120175 h 87"/>
              <a:gd name="T4" fmla="*/ 93345 w 95"/>
              <a:gd name="T5" fmla="*/ 138039 h 87"/>
              <a:gd name="T6" fmla="*/ 88432 w 95"/>
              <a:gd name="T7" fmla="*/ 131543 h 87"/>
              <a:gd name="T8" fmla="*/ 78606 w 95"/>
              <a:gd name="T9" fmla="*/ 123423 h 87"/>
              <a:gd name="T10" fmla="*/ 73693 w 95"/>
              <a:gd name="T11" fmla="*/ 108807 h 87"/>
              <a:gd name="T12" fmla="*/ 58955 w 95"/>
              <a:gd name="T13" fmla="*/ 103935 h 87"/>
              <a:gd name="T14" fmla="*/ 73693 w 95"/>
              <a:gd name="T15" fmla="*/ 84447 h 87"/>
              <a:gd name="T16" fmla="*/ 116272 w 95"/>
              <a:gd name="T17" fmla="*/ 53592 h 87"/>
              <a:gd name="T18" fmla="*/ 70418 w 95"/>
              <a:gd name="T19" fmla="*/ 4872 h 87"/>
              <a:gd name="T20" fmla="*/ 9826 w 95"/>
              <a:gd name="T21" fmla="*/ 22736 h 87"/>
              <a:gd name="T22" fmla="*/ 13101 w 95"/>
              <a:gd name="T23" fmla="*/ 535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87"/>
              <a:gd name="T38" fmla="*/ 95 w 95"/>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56" name="2"/>
          <p:cNvSpPr/>
          <p:nvPr/>
        </p:nvSpPr>
        <p:spPr bwMode="auto">
          <a:xfrm>
            <a:off x="6402389" y="4197201"/>
            <a:ext cx="117475" cy="138113"/>
          </a:xfrm>
          <a:custGeom>
            <a:avLst/>
            <a:gdLst>
              <a:gd name="T0" fmla="*/ 19311 w 73"/>
              <a:gd name="T1" fmla="*/ 51995 h 85"/>
              <a:gd name="T2" fmla="*/ 19311 w 73"/>
              <a:gd name="T3" fmla="*/ 73119 h 85"/>
              <a:gd name="T4" fmla="*/ 40231 w 73"/>
              <a:gd name="T5" fmla="*/ 94242 h 85"/>
              <a:gd name="T6" fmla="*/ 30576 w 73"/>
              <a:gd name="T7" fmla="*/ 129989 h 85"/>
              <a:gd name="T8" fmla="*/ 72416 w 73"/>
              <a:gd name="T9" fmla="*/ 107241 h 85"/>
              <a:gd name="T10" fmla="*/ 106210 w 73"/>
              <a:gd name="T11" fmla="*/ 60120 h 85"/>
              <a:gd name="T12" fmla="*/ 86899 w 73"/>
              <a:gd name="T13" fmla="*/ 38997 h 85"/>
              <a:gd name="T14" fmla="*/ 38622 w 73"/>
              <a:gd name="T15" fmla="*/ 17873 h 85"/>
              <a:gd name="T16" fmla="*/ 19311 w 73"/>
              <a:gd name="T17" fmla="*/ 5199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85"/>
              <a:gd name="T29" fmla="*/ 73 w 73"/>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57" name="1"/>
          <p:cNvSpPr/>
          <p:nvPr/>
        </p:nvSpPr>
        <p:spPr bwMode="auto">
          <a:xfrm>
            <a:off x="6465889" y="4054316"/>
            <a:ext cx="103187" cy="193675"/>
          </a:xfrm>
          <a:custGeom>
            <a:avLst/>
            <a:gdLst>
              <a:gd name="T0" fmla="*/ 0 w 63"/>
              <a:gd name="T1" fmla="*/ 0 h 119"/>
              <a:gd name="T2" fmla="*/ 18017 w 63"/>
              <a:gd name="T3" fmla="*/ 48826 h 119"/>
              <a:gd name="T4" fmla="*/ 75343 w 63"/>
              <a:gd name="T5" fmla="*/ 87886 h 119"/>
              <a:gd name="T6" fmla="*/ 88446 w 63"/>
              <a:gd name="T7" fmla="*/ 131829 h 119"/>
              <a:gd name="T8" fmla="*/ 85170 w 63"/>
              <a:gd name="T9" fmla="*/ 180655 h 119"/>
              <a:gd name="T10" fmla="*/ 103187 w 63"/>
              <a:gd name="T11" fmla="*/ 183910 h 119"/>
              <a:gd name="T12" fmla="*/ 0 60000 65536"/>
              <a:gd name="T13" fmla="*/ 0 60000 65536"/>
              <a:gd name="T14" fmla="*/ 0 60000 65536"/>
              <a:gd name="T15" fmla="*/ 0 60000 65536"/>
              <a:gd name="T16" fmla="*/ 0 60000 65536"/>
              <a:gd name="T17" fmla="*/ 0 60000 65536"/>
              <a:gd name="T18" fmla="*/ 0 w 63"/>
              <a:gd name="T19" fmla="*/ 0 h 119"/>
              <a:gd name="T20" fmla="*/ 63 w 6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40" name="Rectangle 29"/>
          <p:cNvSpPr/>
          <p:nvPr/>
        </p:nvSpPr>
        <p:spPr>
          <a:xfrm>
            <a:off x="1136131" y="4427977"/>
            <a:ext cx="2009488" cy="605294"/>
          </a:xfrm>
          <a:prstGeom prst="rect">
            <a:avLst/>
          </a:prstGeom>
        </p:spPr>
        <p:txBody>
          <a:bodyPr wrap="square">
            <a:spAutoFit/>
          </a:bodyPr>
          <a:lstStyle/>
          <a:p>
            <a:pPr algn="ctr" fontAlgn="auto">
              <a:lnSpc>
                <a:spcPts val="2000"/>
              </a:lnSpc>
              <a:defRPr/>
            </a:pPr>
            <a:r>
              <a:rPr lang="zh-CN" altLang="en-US" sz="1200" dirty="0" smtClean="0">
                <a:solidFill>
                  <a:schemeClr val="tx1">
                    <a:lumMod val="85000"/>
                    <a:lumOff val="15000"/>
                  </a:schemeClr>
                </a:solidFill>
                <a:ea typeface="+mn-lt"/>
                <a:sym typeface="FZHei-B01S" panose="02010601030101010101" pitchFamily="2" charset="-122"/>
              </a:rPr>
              <a:t>用</a:t>
            </a:r>
            <a:r>
              <a:rPr lang="en-US" altLang="zh-CN" sz="1200" dirty="0" smtClean="0">
                <a:solidFill>
                  <a:schemeClr val="tx1">
                    <a:lumMod val="85000"/>
                    <a:lumOff val="15000"/>
                  </a:schemeClr>
                </a:solidFill>
                <a:ea typeface="+mn-lt"/>
                <a:sym typeface="FZHei-B01S" panose="02010601030101010101" pitchFamily="2" charset="-122"/>
              </a:rPr>
              <a:t>Python</a:t>
            </a:r>
            <a:r>
              <a:rPr lang="zh-CN" altLang="en-US" sz="1200" dirty="0" smtClean="0">
                <a:solidFill>
                  <a:schemeClr val="tx1">
                    <a:lumMod val="85000"/>
                    <a:lumOff val="15000"/>
                  </a:schemeClr>
                </a:solidFill>
                <a:ea typeface="+mn-lt"/>
                <a:sym typeface="FZHei-B01S" panose="02010601030101010101" pitchFamily="2" charset="-122"/>
              </a:rPr>
              <a:t>程序爬取某网站的带有妆容的女性照片。</a:t>
            </a:r>
            <a:endParaRPr kumimoji="0" lang="zh-CN" altLang="en-US" sz="1200" b="1" i="0" u="none" strike="noStrike" kern="1200" cap="none" spc="0" normalizeH="0" baseline="0" noProof="0" dirty="0">
              <a:ln>
                <a:noFill/>
              </a:ln>
              <a:solidFill>
                <a:schemeClr val="tx1">
                  <a:lumMod val="85000"/>
                  <a:lumOff val="15000"/>
                </a:schemeClr>
              </a:solidFill>
              <a:effectLst/>
              <a:uLnTx/>
              <a:uFillTx/>
              <a:ea typeface="+mn-lt"/>
              <a:cs typeface="Arial" panose="020B0604020202020204" pitchFamily="34" charset="0"/>
              <a:sym typeface="FZHei-B01S" panose="02010601030101010101" pitchFamily="2" charset="-122"/>
            </a:endParaRPr>
          </a:p>
        </p:txBody>
      </p:sp>
      <p:sp>
        <p:nvSpPr>
          <p:cNvPr id="41" name="Rectangle 30"/>
          <p:cNvSpPr/>
          <p:nvPr/>
        </p:nvSpPr>
        <p:spPr>
          <a:xfrm>
            <a:off x="1452551" y="4087652"/>
            <a:ext cx="14685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dirty="0" smtClean="0">
                <a:solidFill>
                  <a:prstClr val="black">
                    <a:lumMod val="75000"/>
                  </a:prstClr>
                </a:solidFill>
                <a:ea typeface="+mn-lt"/>
                <a:cs typeface="Open Sans" pitchFamily="34" charset="0"/>
                <a:sym typeface="+mn-ea"/>
              </a:rPr>
              <a:t>爬</a:t>
            </a:r>
            <a:r>
              <a:rPr lang="zh-CN" altLang="en-US" sz="1600" b="1" smtClean="0">
                <a:solidFill>
                  <a:prstClr val="black">
                    <a:lumMod val="75000"/>
                  </a:prstClr>
                </a:solidFill>
                <a:ea typeface="+mn-lt"/>
                <a:cs typeface="Open Sans" pitchFamily="34" charset="0"/>
                <a:sym typeface="+mn-ea"/>
              </a:rPr>
              <a:t>取网页图片</a:t>
            </a:r>
            <a:endParaRPr kumimoji="0" lang="zh-CN" altLang="en-US" sz="16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
        <p:nvSpPr>
          <p:cNvPr id="42" name="Rectangle 29"/>
          <p:cNvSpPr/>
          <p:nvPr/>
        </p:nvSpPr>
        <p:spPr>
          <a:xfrm>
            <a:off x="3384147" y="1545648"/>
            <a:ext cx="2237303" cy="1374735"/>
          </a:xfrm>
          <a:prstGeom prst="rect">
            <a:avLst/>
          </a:prstGeom>
        </p:spPr>
        <p:txBody>
          <a:bodyPr wrap="square">
            <a:spAutoFit/>
          </a:bodyPr>
          <a:lstStyle/>
          <a:p>
            <a:pPr lvl="0" algn="ctr">
              <a:lnSpc>
                <a:spcPts val="2000"/>
              </a:lnSpc>
              <a:defRPr/>
            </a:pPr>
            <a:r>
              <a:rPr lang="zh-CN" altLang="en-US" sz="1200" dirty="0" smtClean="0">
                <a:solidFill>
                  <a:schemeClr val="tx1">
                    <a:lumMod val="85000"/>
                    <a:lumOff val="15000"/>
                  </a:schemeClr>
                </a:solidFill>
                <a:ea typeface="+mn-lt"/>
                <a:sym typeface="FZHei-B01S" panose="02010601030101010101" pitchFamily="2" charset="-122"/>
              </a:rPr>
              <a:t>本次</a:t>
            </a:r>
            <a:r>
              <a:rPr lang="en-US" altLang="zh-CN" sz="1200" dirty="0" smtClean="0">
                <a:solidFill>
                  <a:schemeClr val="tx1">
                    <a:lumMod val="85000"/>
                    <a:lumOff val="15000"/>
                  </a:schemeClr>
                </a:solidFill>
                <a:ea typeface="+mn-lt"/>
                <a:sym typeface="FZHei-B01S" panose="02010601030101010101" pitchFamily="2" charset="-122"/>
              </a:rPr>
              <a:t>Demo</a:t>
            </a:r>
            <a:r>
              <a:rPr lang="zh-CN" altLang="en-US" sz="1200" dirty="0" smtClean="0">
                <a:solidFill>
                  <a:schemeClr val="tx1">
                    <a:lumMod val="85000"/>
                    <a:lumOff val="15000"/>
                  </a:schemeClr>
                </a:solidFill>
                <a:ea typeface="+mn-lt"/>
                <a:sym typeface="FZHei-B01S" panose="02010601030101010101" pitchFamily="2" charset="-122"/>
              </a:rPr>
              <a:t>调用百度人脸识别</a:t>
            </a:r>
            <a:r>
              <a:rPr lang="en-US" altLang="zh-CN" sz="1200" dirty="0" smtClean="0">
                <a:solidFill>
                  <a:schemeClr val="tx1">
                    <a:lumMod val="85000"/>
                    <a:lumOff val="15000"/>
                  </a:schemeClr>
                </a:solidFill>
                <a:ea typeface="+mn-lt"/>
                <a:sym typeface="FZHei-B01S" panose="02010601030101010101" pitchFamily="2" charset="-122"/>
              </a:rPr>
              <a:t>API</a:t>
            </a:r>
            <a:r>
              <a:rPr lang="zh-CN" altLang="en-US" sz="1200" dirty="0" smtClean="0">
                <a:solidFill>
                  <a:schemeClr val="tx1">
                    <a:lumMod val="85000"/>
                    <a:lumOff val="15000"/>
                  </a:schemeClr>
                </a:solidFill>
                <a:ea typeface="+mn-lt"/>
                <a:sym typeface="FZHei-B01S" panose="02010601030101010101" pitchFamily="2" charset="-122"/>
              </a:rPr>
              <a:t>对前一步爬取的图片进行批量分析，获得面部关键点平均</a:t>
            </a:r>
            <a:r>
              <a:rPr lang="en-US" altLang="zh-CN" sz="1200" dirty="0" smtClean="0">
                <a:solidFill>
                  <a:schemeClr val="tx1">
                    <a:lumMod val="85000"/>
                    <a:lumOff val="15000"/>
                  </a:schemeClr>
                </a:solidFill>
                <a:ea typeface="+mn-lt"/>
                <a:sym typeface="FZHei-B01S" panose="02010601030101010101" pitchFamily="2" charset="-122"/>
              </a:rPr>
              <a:t>RGB</a:t>
            </a:r>
            <a:r>
              <a:rPr lang="zh-CN" altLang="en-US" sz="1200" dirty="0" smtClean="0">
                <a:solidFill>
                  <a:schemeClr val="tx1">
                    <a:lumMod val="85000"/>
                    <a:lumOff val="15000"/>
                  </a:schemeClr>
                </a:solidFill>
                <a:ea typeface="+mn-lt"/>
                <a:sym typeface="FZHei-B01S" panose="02010601030101010101" pitchFamily="2" charset="-122"/>
              </a:rPr>
              <a:t>数值、嘴唇平均</a:t>
            </a:r>
            <a:r>
              <a:rPr lang="en-US" altLang="zh-CN" sz="1200" dirty="0" smtClean="0">
                <a:solidFill>
                  <a:schemeClr val="tx1">
                    <a:lumMod val="85000"/>
                    <a:lumOff val="15000"/>
                  </a:schemeClr>
                </a:solidFill>
                <a:ea typeface="+mn-lt"/>
                <a:sym typeface="FZHei-B01S" panose="02010601030101010101" pitchFamily="2" charset="-122"/>
              </a:rPr>
              <a:t>RGB</a:t>
            </a:r>
            <a:r>
              <a:rPr lang="zh-CN" altLang="en-US" sz="1200" dirty="0" smtClean="0">
                <a:solidFill>
                  <a:schemeClr val="tx1">
                    <a:lumMod val="85000"/>
                    <a:lumOff val="15000"/>
                  </a:schemeClr>
                </a:solidFill>
                <a:ea typeface="+mn-lt"/>
                <a:sym typeface="FZHei-B01S" panose="02010601030101010101" pitchFamily="2" charset="-122"/>
              </a:rPr>
              <a:t>数值，存入</a:t>
            </a:r>
            <a:r>
              <a:rPr lang="en-US" altLang="zh-CN" sz="1200" dirty="0" smtClean="0">
                <a:solidFill>
                  <a:schemeClr val="tx1">
                    <a:lumMod val="85000"/>
                    <a:lumOff val="15000"/>
                  </a:schemeClr>
                </a:solidFill>
                <a:ea typeface="+mn-lt"/>
                <a:sym typeface="FZHei-B01S" panose="02010601030101010101" pitchFamily="2" charset="-122"/>
              </a:rPr>
              <a:t>.csv</a:t>
            </a:r>
            <a:r>
              <a:rPr lang="zh-CN" altLang="en-US" sz="1200" dirty="0" smtClean="0">
                <a:solidFill>
                  <a:schemeClr val="tx1">
                    <a:lumMod val="85000"/>
                    <a:lumOff val="15000"/>
                  </a:schemeClr>
                </a:solidFill>
                <a:ea typeface="+mn-lt"/>
                <a:sym typeface="FZHei-B01S" panose="02010601030101010101" pitchFamily="2" charset="-122"/>
              </a:rPr>
              <a:t>文档用做数据集。</a:t>
            </a:r>
            <a:endParaRPr lang="zh-CN" altLang="en-US" sz="1200" dirty="0">
              <a:solidFill>
                <a:schemeClr val="tx1">
                  <a:lumMod val="85000"/>
                  <a:lumOff val="15000"/>
                </a:schemeClr>
              </a:solidFill>
              <a:ea typeface="+mn-lt"/>
              <a:sym typeface="FZHei-B01S" panose="02010601030101010101" pitchFamily="2" charset="-122"/>
            </a:endParaRPr>
          </a:p>
        </p:txBody>
      </p:sp>
      <p:sp>
        <p:nvSpPr>
          <p:cNvPr id="43" name="Rectangle 30"/>
          <p:cNvSpPr/>
          <p:nvPr/>
        </p:nvSpPr>
        <p:spPr>
          <a:xfrm>
            <a:off x="3458367" y="1252219"/>
            <a:ext cx="186453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smtClean="0">
                <a:ln>
                  <a:noFill/>
                </a:ln>
                <a:solidFill>
                  <a:prstClr val="black">
                    <a:lumMod val="75000"/>
                  </a:prstClr>
                </a:solidFill>
                <a:effectLst/>
                <a:uLnTx/>
                <a:uFillTx/>
                <a:ea typeface="+mn-lt"/>
                <a:cs typeface="Open Sans" pitchFamily="34" charset="0"/>
              </a:rPr>
              <a:t>调用接口</a:t>
            </a:r>
            <a:r>
              <a:rPr kumimoji="0" lang="zh-CN" altLang="en-US" sz="1600" b="1" i="0" u="none" strike="noStrike" kern="1200" cap="none" spc="0" normalizeH="0" baseline="0" noProof="0" dirty="0" smtClean="0">
                <a:ln>
                  <a:noFill/>
                </a:ln>
                <a:solidFill>
                  <a:prstClr val="black">
                    <a:lumMod val="75000"/>
                  </a:prstClr>
                </a:solidFill>
                <a:effectLst/>
                <a:uLnTx/>
                <a:uFillTx/>
                <a:ea typeface="+mn-lt"/>
                <a:cs typeface="Open Sans" pitchFamily="34" charset="0"/>
              </a:rPr>
              <a:t>分析图片</a:t>
            </a:r>
            <a:endParaRPr kumimoji="0" lang="zh-CN" altLang="en-US" sz="1600" b="1" i="0" u="none" strike="noStrike" kern="1200" cap="none" spc="0" normalizeH="0" baseline="0" noProof="0" dirty="0">
              <a:ln>
                <a:noFill/>
              </a:ln>
              <a:solidFill>
                <a:prstClr val="black">
                  <a:lumMod val="75000"/>
                </a:prstClr>
              </a:solidFill>
              <a:effectLst/>
              <a:uLnTx/>
              <a:uFillTx/>
              <a:ea typeface="+mn-lt"/>
              <a:cs typeface="Open Sans" pitchFamily="34" charset="0"/>
            </a:endParaRPr>
          </a:p>
        </p:txBody>
      </p:sp>
      <p:sp>
        <p:nvSpPr>
          <p:cNvPr id="44" name="Rectangle 29"/>
          <p:cNvSpPr/>
          <p:nvPr/>
        </p:nvSpPr>
        <p:spPr>
          <a:xfrm>
            <a:off x="6096000" y="1542790"/>
            <a:ext cx="2190495" cy="1374735"/>
          </a:xfrm>
          <a:prstGeom prst="rect">
            <a:avLst/>
          </a:prstGeom>
        </p:spPr>
        <p:txBody>
          <a:bodyPr wrap="square">
            <a:spAutoFit/>
          </a:bodyPr>
          <a:lstStyle/>
          <a:p>
            <a:pPr lvl="0" algn="ctr">
              <a:lnSpc>
                <a:spcPts val="2000"/>
              </a:lnSpc>
              <a:defRPr/>
            </a:pPr>
            <a:r>
              <a:rPr lang="zh-CN" altLang="en-US" sz="1200" dirty="0" smtClean="0">
                <a:solidFill>
                  <a:schemeClr val="tx1">
                    <a:lumMod val="85000"/>
                    <a:lumOff val="15000"/>
                  </a:schemeClr>
                </a:solidFill>
                <a:ea typeface="+mn-lt"/>
                <a:sym typeface="FZHei-B01S" panose="02010601030101010101" pitchFamily="2" charset="-122"/>
              </a:rPr>
              <a:t>使用</a:t>
            </a:r>
            <a:r>
              <a:rPr lang="en-US" altLang="zh-CN" sz="1200" dirty="0" err="1" smtClean="0">
                <a:solidFill>
                  <a:schemeClr val="tx1">
                    <a:lumMod val="85000"/>
                    <a:lumOff val="15000"/>
                  </a:schemeClr>
                </a:solidFill>
                <a:ea typeface="+mn-lt"/>
                <a:sym typeface="FZHei-B01S" panose="02010601030101010101" pitchFamily="2" charset="-122"/>
              </a:rPr>
              <a:t>Tensorflow</a:t>
            </a:r>
            <a:r>
              <a:rPr lang="zh-CN" altLang="en-US" sz="1200" dirty="0" smtClean="0">
                <a:solidFill>
                  <a:schemeClr val="tx1">
                    <a:lumMod val="85000"/>
                    <a:lumOff val="15000"/>
                  </a:schemeClr>
                </a:solidFill>
                <a:ea typeface="+mn-lt"/>
                <a:sym typeface="FZHei-B01S" panose="02010601030101010101" pitchFamily="2" charset="-122"/>
              </a:rPr>
              <a:t>深度学习框架训练神经网络，得到相关参数。（本次</a:t>
            </a:r>
            <a:r>
              <a:rPr lang="en-US" altLang="zh-CN" sz="1200" dirty="0" smtClean="0">
                <a:solidFill>
                  <a:schemeClr val="tx1">
                    <a:lumMod val="85000"/>
                    <a:lumOff val="15000"/>
                  </a:schemeClr>
                </a:solidFill>
                <a:ea typeface="+mn-lt"/>
                <a:sym typeface="FZHei-B01S" panose="02010601030101010101" pitchFamily="2" charset="-122"/>
              </a:rPr>
              <a:t>Demo</a:t>
            </a:r>
            <a:r>
              <a:rPr lang="zh-CN" altLang="en-US" sz="1200" dirty="0" smtClean="0">
                <a:solidFill>
                  <a:schemeClr val="tx1">
                    <a:lumMod val="85000"/>
                    <a:lumOff val="15000"/>
                  </a:schemeClr>
                </a:solidFill>
                <a:ea typeface="+mn-lt"/>
                <a:sym typeface="FZHei-B01S" panose="02010601030101010101" pitchFamily="2" charset="-122"/>
              </a:rPr>
              <a:t>同时使用了</a:t>
            </a:r>
            <a:r>
              <a:rPr lang="en-US" altLang="zh-CN" sz="1200" dirty="0" err="1" smtClean="0">
                <a:solidFill>
                  <a:schemeClr val="tx1">
                    <a:lumMod val="85000"/>
                    <a:lumOff val="15000"/>
                  </a:schemeClr>
                </a:solidFill>
                <a:ea typeface="+mn-lt"/>
                <a:sym typeface="FZHei-B01S" panose="02010601030101010101" pitchFamily="2" charset="-122"/>
              </a:rPr>
              <a:t>Matlab</a:t>
            </a:r>
            <a:r>
              <a:rPr lang="zh-CN" altLang="en-US" sz="1200" dirty="0" smtClean="0">
                <a:solidFill>
                  <a:schemeClr val="tx1">
                    <a:lumMod val="85000"/>
                    <a:lumOff val="15000"/>
                  </a:schemeClr>
                </a:solidFill>
                <a:ea typeface="+mn-lt"/>
                <a:sym typeface="FZHei-B01S" panose="02010601030101010101" pitchFamily="2" charset="-122"/>
              </a:rPr>
              <a:t>神经网络工具进行训练，结果是</a:t>
            </a:r>
            <a:r>
              <a:rPr lang="en-US" altLang="zh-CN" sz="1200" dirty="0" err="1" smtClean="0">
                <a:solidFill>
                  <a:schemeClr val="tx1">
                    <a:lumMod val="85000"/>
                    <a:lumOff val="15000"/>
                  </a:schemeClr>
                </a:solidFill>
                <a:ea typeface="+mn-lt"/>
                <a:sym typeface="FZHei-B01S" panose="02010601030101010101" pitchFamily="2" charset="-122"/>
              </a:rPr>
              <a:t>Matlab</a:t>
            </a:r>
            <a:r>
              <a:rPr lang="zh-CN" altLang="en-US" sz="1200" dirty="0" smtClean="0">
                <a:solidFill>
                  <a:schemeClr val="tx1">
                    <a:lumMod val="85000"/>
                    <a:lumOff val="15000"/>
                  </a:schemeClr>
                </a:solidFill>
                <a:ea typeface="+mn-lt"/>
                <a:sym typeface="FZHei-B01S" panose="02010601030101010101" pitchFamily="2" charset="-122"/>
              </a:rPr>
              <a:t>的训练情况较好）</a:t>
            </a:r>
            <a:endParaRPr lang="zh-CN" altLang="en-US" sz="1200" dirty="0">
              <a:solidFill>
                <a:schemeClr val="tx1">
                  <a:lumMod val="85000"/>
                  <a:lumOff val="15000"/>
                </a:schemeClr>
              </a:solidFill>
              <a:ea typeface="+mn-lt"/>
              <a:sym typeface="FZHei-B01S" panose="02010601030101010101" pitchFamily="2" charset="-122"/>
            </a:endParaRPr>
          </a:p>
        </p:txBody>
      </p:sp>
      <p:sp>
        <p:nvSpPr>
          <p:cNvPr id="45" name="Rectangle 30"/>
          <p:cNvSpPr/>
          <p:nvPr/>
        </p:nvSpPr>
        <p:spPr>
          <a:xfrm>
            <a:off x="6362012" y="1252219"/>
            <a:ext cx="145402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smtClean="0">
                <a:solidFill>
                  <a:prstClr val="black">
                    <a:lumMod val="75000"/>
                  </a:prstClr>
                </a:solidFill>
                <a:ea typeface="+mn-lt"/>
                <a:cs typeface="Open Sans" pitchFamily="34" charset="0"/>
                <a:sym typeface="+mn-ea"/>
              </a:rPr>
              <a:t>训练神经网络</a:t>
            </a:r>
            <a:endParaRPr kumimoji="0" lang="zh-CN" altLang="en-US" sz="16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
        <p:nvSpPr>
          <p:cNvPr id="46" name="Rectangle 29"/>
          <p:cNvSpPr/>
          <p:nvPr/>
        </p:nvSpPr>
        <p:spPr>
          <a:xfrm>
            <a:off x="8950787" y="4216568"/>
            <a:ext cx="2009488" cy="1118255"/>
          </a:xfrm>
          <a:prstGeom prst="rect">
            <a:avLst/>
          </a:prstGeom>
        </p:spPr>
        <p:txBody>
          <a:bodyPr wrap="square">
            <a:spAutoFit/>
          </a:bodyPr>
          <a:lstStyle/>
          <a:p>
            <a:pPr lvl="0" algn="ctr">
              <a:lnSpc>
                <a:spcPts val="2000"/>
              </a:lnSpc>
              <a:defRPr/>
            </a:pPr>
            <a:r>
              <a:rPr lang="zh-CN" altLang="en-US" sz="1200" dirty="0" smtClean="0">
                <a:solidFill>
                  <a:schemeClr val="tx1">
                    <a:lumMod val="85000"/>
                    <a:lumOff val="15000"/>
                  </a:schemeClr>
                </a:solidFill>
                <a:ea typeface="+mn-lt"/>
                <a:sym typeface="FZHei-B01S" panose="02010601030101010101" pitchFamily="2" charset="-122"/>
              </a:rPr>
              <a:t>导入上一步训练所得参数，编写</a:t>
            </a:r>
            <a:r>
              <a:rPr lang="en-US" altLang="zh-CN" sz="1200" dirty="0" smtClean="0">
                <a:solidFill>
                  <a:schemeClr val="tx1">
                    <a:lumMod val="85000"/>
                    <a:lumOff val="15000"/>
                  </a:schemeClr>
                </a:solidFill>
                <a:ea typeface="+mn-lt"/>
                <a:sym typeface="FZHei-B01S" panose="02010601030101010101" pitchFamily="2" charset="-122"/>
              </a:rPr>
              <a:t>Python</a:t>
            </a:r>
            <a:r>
              <a:rPr lang="zh-CN" altLang="en-US" sz="1200" dirty="0" smtClean="0">
                <a:solidFill>
                  <a:schemeClr val="tx1">
                    <a:lumMod val="85000"/>
                    <a:lumOff val="15000"/>
                  </a:schemeClr>
                </a:solidFill>
                <a:ea typeface="+mn-lt"/>
                <a:sym typeface="FZHei-B01S" panose="02010601030101010101" pitchFamily="2" charset="-122"/>
              </a:rPr>
              <a:t>程序，传入任意人脸图片，输出对应最适口红</a:t>
            </a:r>
            <a:r>
              <a:rPr lang="en-US" altLang="zh-CN" sz="1200" dirty="0" smtClean="0">
                <a:solidFill>
                  <a:schemeClr val="tx1">
                    <a:lumMod val="85000"/>
                    <a:lumOff val="15000"/>
                  </a:schemeClr>
                </a:solidFill>
                <a:ea typeface="+mn-lt"/>
                <a:sym typeface="FZHei-B01S" panose="02010601030101010101" pitchFamily="2" charset="-122"/>
              </a:rPr>
              <a:t>RGB</a:t>
            </a:r>
            <a:r>
              <a:rPr lang="zh-CN" altLang="en-US" sz="1200" dirty="0" smtClean="0">
                <a:solidFill>
                  <a:schemeClr val="tx1">
                    <a:lumMod val="85000"/>
                    <a:lumOff val="15000"/>
                  </a:schemeClr>
                </a:solidFill>
                <a:ea typeface="+mn-lt"/>
                <a:sym typeface="FZHei-B01S" panose="02010601030101010101" pitchFamily="2" charset="-122"/>
              </a:rPr>
              <a:t>数值。</a:t>
            </a:r>
            <a:endParaRPr lang="zh-CN" altLang="en-US" sz="1200" dirty="0">
              <a:solidFill>
                <a:schemeClr val="tx1">
                  <a:lumMod val="85000"/>
                  <a:lumOff val="15000"/>
                </a:schemeClr>
              </a:solidFill>
              <a:ea typeface="+mn-lt"/>
              <a:sym typeface="FZHei-B01S" panose="02010601030101010101" pitchFamily="2" charset="-122"/>
            </a:endParaRPr>
          </a:p>
        </p:txBody>
      </p:sp>
      <p:sp>
        <p:nvSpPr>
          <p:cNvPr id="47" name="Rectangle 30"/>
          <p:cNvSpPr/>
          <p:nvPr/>
        </p:nvSpPr>
        <p:spPr>
          <a:xfrm>
            <a:off x="9019990" y="3927019"/>
            <a:ext cx="155101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prstClr val="black">
                    <a:lumMod val="75000"/>
                  </a:prstClr>
                </a:solidFill>
                <a:effectLst/>
                <a:uLnTx/>
                <a:uFillTx/>
                <a:ea typeface="+mn-lt"/>
                <a:cs typeface="Open Sans" pitchFamily="34" charset="0"/>
                <a:sym typeface="+mn-ea"/>
              </a:rPr>
              <a:t>Demo</a:t>
            </a:r>
            <a:r>
              <a:rPr lang="zh-CN" altLang="en-US" sz="1600" b="1" dirty="0" smtClean="0">
                <a:solidFill>
                  <a:prstClr val="black">
                    <a:lumMod val="75000"/>
                  </a:prstClr>
                </a:solidFill>
                <a:ea typeface="+mn-lt"/>
                <a:cs typeface="Open Sans" pitchFamily="34" charset="0"/>
                <a:sym typeface="+mn-ea"/>
              </a:rPr>
              <a:t>最终程序</a:t>
            </a:r>
            <a:endParaRPr kumimoji="0" lang="zh-CN" altLang="en-US" sz="16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Tree>
    <p:extLst>
      <p:ext uri="{BB962C8B-B14F-4D97-AF65-F5344CB8AC3E}">
        <p14:creationId xmlns:p14="http://schemas.microsoft.com/office/powerpoint/2010/main" val="758125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012" y="1185862"/>
            <a:ext cx="6030357" cy="541813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598725" y="2948613"/>
            <a:ext cx="3106360"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b="1" dirty="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Thank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b="1" dirty="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Y</a:t>
            </a:r>
            <a:r>
              <a:rPr kumimoji="0" lang="en-US" altLang="zh-CN" sz="6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ou</a:t>
            </a:r>
            <a:endParaRPr kumimoji="0" lang="en-US" altLang="zh-CN" sz="6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587493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7494" y="259301"/>
            <a:ext cx="1380167" cy="1380167"/>
          </a:xfrm>
          <a:prstGeom prst="rect">
            <a:avLst/>
          </a:prstGeom>
        </p:spPr>
      </p:pic>
      <p:sp>
        <p:nvSpPr>
          <p:cNvPr id="12" name="等腰三角形 11"/>
          <p:cNvSpPr/>
          <p:nvPr/>
        </p:nvSpPr>
        <p:spPr>
          <a:xfrm rot="10800000">
            <a:off x="5826146" y="2654586"/>
            <a:ext cx="539707" cy="465265"/>
          </a:xfrm>
          <a:prstGeom prst="triangle">
            <a:avLst/>
          </a:prstGeom>
          <a:solidFill>
            <a:srgbClr val="C4A159"/>
          </a:solidFill>
          <a:ln>
            <a:noFill/>
          </a:ln>
          <a:effectLst>
            <a:innerShdw blurRad="63500" dist="50800" dir="81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 空心 7"/>
          <p:cNvSpPr/>
          <p:nvPr/>
        </p:nvSpPr>
        <p:spPr>
          <a:xfrm>
            <a:off x="10012694" y="1207908"/>
            <a:ext cx="863120" cy="863120"/>
          </a:xfrm>
          <a:prstGeom prst="donut">
            <a:avLst>
              <a:gd name="adj" fmla="val 8795"/>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325388"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08931"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506988" y="4350153"/>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089736" y="4330401"/>
            <a:ext cx="176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312"/>
          <p:cNvSpPr txBox="1">
            <a:spLocks noChangeArrowheads="1"/>
          </p:cNvSpPr>
          <p:nvPr/>
        </p:nvSpPr>
        <p:spPr bwMode="auto">
          <a:xfrm>
            <a:off x="1325388" y="3904066"/>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ONE</a:t>
            </a:r>
            <a:endParaRPr lang="zh-CN" altLang="en-US" sz="2000" b="1" dirty="0">
              <a:solidFill>
                <a:schemeClr val="tx1">
                  <a:lumMod val="85000"/>
                  <a:lumOff val="15000"/>
                </a:schemeClr>
              </a:solidFill>
              <a:latin typeface="+mn-ea"/>
              <a:ea typeface="+mn-ea"/>
            </a:endParaRPr>
          </a:p>
        </p:txBody>
      </p:sp>
      <p:sp>
        <p:nvSpPr>
          <p:cNvPr id="20" name="文本框 313"/>
          <p:cNvSpPr txBox="1">
            <a:spLocks noChangeArrowheads="1"/>
          </p:cNvSpPr>
          <p:nvPr/>
        </p:nvSpPr>
        <p:spPr bwMode="auto">
          <a:xfrm>
            <a:off x="3908931" y="3904066"/>
            <a:ext cx="1768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TWO</a:t>
            </a:r>
            <a:endParaRPr lang="zh-CN" altLang="en-US" sz="2000" b="1" dirty="0">
              <a:solidFill>
                <a:schemeClr val="tx1">
                  <a:lumMod val="85000"/>
                  <a:lumOff val="15000"/>
                </a:schemeClr>
              </a:solidFill>
              <a:latin typeface="+mn-ea"/>
              <a:ea typeface="+mn-ea"/>
            </a:endParaRPr>
          </a:p>
        </p:txBody>
      </p:sp>
      <p:sp>
        <p:nvSpPr>
          <p:cNvPr id="21" name="文本框 314"/>
          <p:cNvSpPr txBox="1">
            <a:spLocks noChangeArrowheads="1"/>
          </p:cNvSpPr>
          <p:nvPr/>
        </p:nvSpPr>
        <p:spPr bwMode="auto">
          <a:xfrm>
            <a:off x="6506988" y="3904066"/>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THREE</a:t>
            </a:r>
            <a:endParaRPr lang="zh-CN" altLang="en-US" sz="2000" b="1" dirty="0">
              <a:solidFill>
                <a:schemeClr val="tx1">
                  <a:lumMod val="85000"/>
                  <a:lumOff val="15000"/>
                </a:schemeClr>
              </a:solidFill>
              <a:latin typeface="+mn-ea"/>
              <a:ea typeface="+mn-ea"/>
            </a:endParaRPr>
          </a:p>
        </p:txBody>
      </p:sp>
      <p:sp>
        <p:nvSpPr>
          <p:cNvPr id="22" name="文本框 315"/>
          <p:cNvSpPr txBox="1">
            <a:spLocks noChangeArrowheads="1"/>
          </p:cNvSpPr>
          <p:nvPr/>
        </p:nvSpPr>
        <p:spPr bwMode="auto">
          <a:xfrm>
            <a:off x="9087355" y="3884314"/>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PART FOUR</a:t>
            </a:r>
            <a:endParaRPr lang="zh-CN" altLang="en-US" sz="2000" b="1" dirty="0">
              <a:solidFill>
                <a:schemeClr val="tx1">
                  <a:lumMod val="85000"/>
                  <a:lumOff val="15000"/>
                </a:schemeClr>
              </a:solidFill>
              <a:latin typeface="+mn-ea"/>
              <a:ea typeface="+mn-ea"/>
            </a:endParaRPr>
          </a:p>
        </p:txBody>
      </p:sp>
      <p:sp>
        <p:nvSpPr>
          <p:cNvPr id="23" name="文本框 316"/>
          <p:cNvSpPr txBox="1">
            <a:spLocks noChangeArrowheads="1"/>
          </p:cNvSpPr>
          <p:nvPr/>
        </p:nvSpPr>
        <p:spPr bwMode="auto">
          <a:xfrm>
            <a:off x="1294062" y="4396131"/>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chemeClr val="tx1">
                    <a:lumMod val="85000"/>
                    <a:lumOff val="15000"/>
                  </a:schemeClr>
                </a:solidFill>
                <a:latin typeface="+mn-ea"/>
                <a:ea typeface="+mn-ea"/>
              </a:rPr>
              <a:t>项目</a:t>
            </a:r>
            <a:r>
              <a:rPr lang="zh-CN" altLang="en-US" sz="2000" b="1" dirty="0" smtClean="0">
                <a:solidFill>
                  <a:schemeClr val="tx1">
                    <a:lumMod val="85000"/>
                    <a:lumOff val="15000"/>
                  </a:schemeClr>
                </a:solidFill>
                <a:latin typeface="+mn-ea"/>
                <a:ea typeface="+mn-ea"/>
              </a:rPr>
              <a:t>背景</a:t>
            </a:r>
            <a:endParaRPr lang="zh-CN" altLang="en-US" sz="2000" b="1" dirty="0">
              <a:solidFill>
                <a:schemeClr val="tx1">
                  <a:lumMod val="85000"/>
                  <a:lumOff val="15000"/>
                </a:schemeClr>
              </a:solidFill>
              <a:latin typeface="+mn-ea"/>
              <a:ea typeface="+mn-ea"/>
            </a:endParaRPr>
          </a:p>
        </p:txBody>
      </p:sp>
      <p:sp>
        <p:nvSpPr>
          <p:cNvPr id="24" name="文本框 317"/>
          <p:cNvSpPr txBox="1">
            <a:spLocks noChangeArrowheads="1"/>
          </p:cNvSpPr>
          <p:nvPr/>
        </p:nvSpPr>
        <p:spPr bwMode="auto">
          <a:xfrm>
            <a:off x="3572708" y="4409838"/>
            <a:ext cx="2440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rPr>
              <a:t>APP</a:t>
            </a:r>
            <a:r>
              <a:rPr lang="zh-CN" altLang="en-US" sz="2000" b="1" dirty="0">
                <a:solidFill>
                  <a:schemeClr val="tx1">
                    <a:lumMod val="85000"/>
                    <a:lumOff val="15000"/>
                  </a:schemeClr>
                </a:solidFill>
                <a:latin typeface="+mn-ea"/>
                <a:ea typeface="+mn-ea"/>
              </a:rPr>
              <a:t>产品</a:t>
            </a:r>
            <a:r>
              <a:rPr lang="en-US" altLang="zh-CN" sz="2000" b="1" dirty="0">
                <a:solidFill>
                  <a:schemeClr val="tx1">
                    <a:lumMod val="85000"/>
                    <a:lumOff val="15000"/>
                  </a:schemeClr>
                </a:solidFill>
                <a:latin typeface="+mn-ea"/>
                <a:ea typeface="+mn-ea"/>
              </a:rPr>
              <a:t>/</a:t>
            </a:r>
            <a:r>
              <a:rPr lang="zh-CN" altLang="en-US" sz="2000" b="1" dirty="0" smtClean="0">
                <a:solidFill>
                  <a:schemeClr val="tx1">
                    <a:lumMod val="85000"/>
                    <a:lumOff val="15000"/>
                  </a:schemeClr>
                </a:solidFill>
                <a:latin typeface="+mn-ea"/>
                <a:ea typeface="+mn-ea"/>
              </a:rPr>
              <a:t>服务</a:t>
            </a:r>
            <a:endParaRPr lang="zh-CN" altLang="en-US" sz="2000" b="1" dirty="0">
              <a:solidFill>
                <a:schemeClr val="tx1">
                  <a:lumMod val="85000"/>
                  <a:lumOff val="15000"/>
                </a:schemeClr>
              </a:solidFill>
              <a:latin typeface="+mn-ea"/>
              <a:ea typeface="+mn-ea"/>
            </a:endParaRPr>
          </a:p>
        </p:txBody>
      </p:sp>
      <p:sp>
        <p:nvSpPr>
          <p:cNvPr id="25" name="文本框 318"/>
          <p:cNvSpPr txBox="1">
            <a:spLocks noChangeArrowheads="1"/>
          </p:cNvSpPr>
          <p:nvPr/>
        </p:nvSpPr>
        <p:spPr bwMode="auto">
          <a:xfrm>
            <a:off x="6155054" y="4437485"/>
            <a:ext cx="24723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smtClean="0">
                <a:solidFill>
                  <a:schemeClr val="tx1">
                    <a:lumMod val="85000"/>
                    <a:lumOff val="15000"/>
                  </a:schemeClr>
                </a:solidFill>
                <a:latin typeface="+mn-ea"/>
                <a:ea typeface="+mn-ea"/>
              </a:rPr>
              <a:t>前景</a:t>
            </a:r>
            <a:r>
              <a:rPr lang="zh-CN" altLang="en-US" sz="2000" b="1" dirty="0">
                <a:solidFill>
                  <a:schemeClr val="tx1">
                    <a:lumMod val="85000"/>
                    <a:lumOff val="15000"/>
                  </a:schemeClr>
                </a:solidFill>
                <a:latin typeface="+mn-ea"/>
                <a:ea typeface="+mn-ea"/>
              </a:rPr>
              <a:t>与竞争优势</a:t>
            </a:r>
          </a:p>
        </p:txBody>
      </p:sp>
      <p:sp>
        <p:nvSpPr>
          <p:cNvPr id="26" name="文本框 319"/>
          <p:cNvSpPr txBox="1">
            <a:spLocks noChangeArrowheads="1"/>
          </p:cNvSpPr>
          <p:nvPr/>
        </p:nvSpPr>
        <p:spPr bwMode="auto">
          <a:xfrm>
            <a:off x="9087354" y="4412087"/>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chemeClr val="tx1">
                    <a:lumMod val="85000"/>
                    <a:lumOff val="15000"/>
                  </a:schemeClr>
                </a:solidFill>
                <a:latin typeface="+mn-ea"/>
                <a:ea typeface="+mn-ea"/>
              </a:rPr>
              <a:t>作品</a:t>
            </a:r>
            <a:r>
              <a:rPr lang="en-US" altLang="zh-CN" sz="2000" b="1" dirty="0">
                <a:solidFill>
                  <a:schemeClr val="tx1">
                    <a:lumMod val="85000"/>
                    <a:lumOff val="15000"/>
                  </a:schemeClr>
                </a:solidFill>
                <a:latin typeface="+mn-ea"/>
                <a:ea typeface="+mn-ea"/>
              </a:rPr>
              <a:t>demo</a:t>
            </a:r>
            <a:endParaRPr lang="zh-CN" altLang="en-US" sz="2000" b="1" dirty="0">
              <a:solidFill>
                <a:schemeClr val="tx1">
                  <a:lumMod val="85000"/>
                  <a:lumOff val="15000"/>
                </a:schemeClr>
              </a:solidFill>
              <a:latin typeface="+mn-ea"/>
              <a:ea typeface="+mn-ea"/>
            </a:endParaRPr>
          </a:p>
        </p:txBody>
      </p:sp>
      <p:sp>
        <p:nvSpPr>
          <p:cNvPr id="34" name="MH_Others_1"/>
          <p:cNvSpPr txBox="1"/>
          <p:nvPr>
            <p:custDataLst>
              <p:tags r:id="rId1"/>
            </p:custDataLst>
          </p:nvPr>
        </p:nvSpPr>
        <p:spPr>
          <a:xfrm>
            <a:off x="4664655" y="887475"/>
            <a:ext cx="2917914" cy="1015663"/>
          </a:xfrm>
          <a:prstGeom prst="rect">
            <a:avLst/>
          </a:prstGeom>
          <a:noFill/>
        </p:spPr>
        <p:txBody>
          <a:bodyPr vert="horz" wrap="square" lIns="0" tIns="0" rIns="0" bIns="0" rtlCol="0" anchor="ctr" anchorCtr="0">
            <a:spAutoFit/>
          </a:bodyPr>
          <a:lstStyle/>
          <a:p>
            <a:pPr algn="ctr"/>
            <a:r>
              <a:rPr lang="zh-CN" altLang="en-US" sz="6600" b="1" dirty="0">
                <a:gradFill>
                  <a:gsLst>
                    <a:gs pos="28000">
                      <a:srgbClr val="9B7F45"/>
                    </a:gs>
                    <a:gs pos="83000">
                      <a:srgbClr val="E7D6B6"/>
                    </a:gs>
                  </a:gsLst>
                  <a:lin ang="8100000" scaled="1"/>
                </a:gradFill>
                <a:effectLst>
                  <a:innerShdw blurRad="63500" dist="50800" dir="18900000">
                    <a:prstClr val="black">
                      <a:alpha val="50000"/>
                    </a:prstClr>
                  </a:innerShdw>
                </a:effectLst>
                <a:latin typeface="+mn-ea"/>
                <a:sym typeface="Arial" panose="020B0604020202020204" pitchFamily="34" charset="0"/>
              </a:rPr>
              <a:t>目 录</a:t>
            </a:r>
          </a:p>
        </p:txBody>
      </p:sp>
      <p:sp>
        <p:nvSpPr>
          <p:cNvPr id="35" name="MH_Others_2"/>
          <p:cNvSpPr txBox="1"/>
          <p:nvPr>
            <p:custDataLst>
              <p:tags r:id="rId2"/>
            </p:custDataLst>
          </p:nvPr>
        </p:nvSpPr>
        <p:spPr>
          <a:xfrm>
            <a:off x="4216400" y="1871556"/>
            <a:ext cx="3759200" cy="677108"/>
          </a:xfrm>
          <a:prstGeom prst="rect">
            <a:avLst/>
          </a:prstGeom>
          <a:noFill/>
        </p:spPr>
        <p:txBody>
          <a:bodyPr vert="horz" wrap="square" lIns="0" tIns="0" rIns="0" bIns="0" rtlCol="0" anchor="ctr" anchorCtr="0">
            <a:spAutoFit/>
          </a:bodyPr>
          <a:lstStyle>
            <a:defPPr>
              <a:defRPr lang="zh-CN"/>
            </a:defPPr>
            <a:lvl1pPr algn="ctr">
              <a:defRPr sz="10930" b="1">
                <a:gradFill>
                  <a:gsLst>
                    <a:gs pos="8000">
                      <a:srgbClr val="9B7F45"/>
                    </a:gs>
                    <a:gs pos="83000">
                      <a:srgbClr val="E7D6B6"/>
                    </a:gs>
                  </a:gsLst>
                  <a:lin ang="8100000" scaled="1"/>
                </a:gradFill>
                <a:effectLst>
                  <a:innerShdw blurRad="63500" dist="50800" dir="18900000">
                    <a:prstClr val="black">
                      <a:alpha val="50000"/>
                    </a:prstClr>
                  </a:innerShdw>
                </a:effectLst>
                <a:latin typeface="+mn-ea"/>
              </a:defRPr>
            </a:lvl1pPr>
          </a:lstStyle>
          <a:p>
            <a:r>
              <a:rPr lang="en-US" altLang="zh-CN" sz="4400" spc="600" dirty="0">
                <a:gradFill>
                  <a:gsLst>
                    <a:gs pos="28000">
                      <a:srgbClr val="9B7F45"/>
                    </a:gs>
                    <a:gs pos="83000">
                      <a:srgbClr val="E7D6B6"/>
                    </a:gs>
                  </a:gsLst>
                  <a:lin ang="8100000" scaled="1"/>
                </a:gradFill>
                <a:sym typeface="Arial" panose="020B0604020202020204" pitchFamily="34" charset="0"/>
              </a:rPr>
              <a:t>CONTENTS</a:t>
            </a:r>
            <a:endParaRPr lang="zh-CN" altLang="en-US" sz="4400" spc="600" dirty="0">
              <a:gradFill>
                <a:gsLst>
                  <a:gs pos="28000">
                    <a:srgbClr val="9B7F45"/>
                  </a:gs>
                  <a:gs pos="83000">
                    <a:srgbClr val="E7D6B6"/>
                  </a:gs>
                </a:gsLst>
                <a:lin ang="8100000" scaled="1"/>
              </a:gradFill>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164"/>
            <a:ext cx="3733800" cy="1938992"/>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01</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7" y="4120033"/>
            <a:ext cx="5372101" cy="646331"/>
          </a:xfrm>
          <a:prstGeom prst="rect">
            <a:avLst/>
          </a:prstGeom>
          <a:noFill/>
        </p:spPr>
        <p:txBody>
          <a:bodyPr wrap="square" rtlCol="0" anchor="ctr" anchorCtr="0">
            <a:spAutoFit/>
          </a:bodyPr>
          <a:lstStyle/>
          <a:p>
            <a:pPr algn="ctr">
              <a:spcBef>
                <a:spcPct val="0"/>
              </a:spcBef>
            </a:pPr>
            <a:r>
              <a:rPr lang="zh-CN" altLang="en-US" sz="3600" b="1" dirty="0">
                <a:solidFill>
                  <a:schemeClr val="tx1">
                    <a:lumMod val="85000"/>
                    <a:lumOff val="15000"/>
                  </a:schemeClr>
                </a:solidFill>
                <a:latin typeface="+mn-ea"/>
              </a:rPr>
              <a:t>项目</a:t>
            </a:r>
            <a:r>
              <a:rPr lang="zh-CN" altLang="en-US" sz="3600" b="1" dirty="0" smtClean="0">
                <a:solidFill>
                  <a:schemeClr val="tx1">
                    <a:lumMod val="85000"/>
                    <a:lumOff val="15000"/>
                  </a:schemeClr>
                </a:solidFill>
                <a:latin typeface="+mn-ea"/>
              </a:rPr>
              <a:t>背景</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lgn="ctr">
              <a:spcBef>
                <a:spcPct val="0"/>
              </a:spcBef>
            </a:pPr>
            <a:r>
              <a:rPr lang="zh-CN" altLang="en-US" sz="3600" b="1" dirty="0">
                <a:solidFill>
                  <a:schemeClr val="tx1">
                    <a:lumMod val="85000"/>
                    <a:lumOff val="15000"/>
                  </a:schemeClr>
                </a:solidFill>
                <a:cs typeface="+mn-lt"/>
              </a:rPr>
              <a:t>“白月光</a:t>
            </a:r>
            <a:r>
              <a:rPr lang="zh-CN" altLang="en-US" sz="3600" b="1" dirty="0" smtClean="0">
                <a:solidFill>
                  <a:schemeClr val="tx1">
                    <a:lumMod val="85000"/>
                    <a:lumOff val="15000"/>
                  </a:schemeClr>
                </a:solidFill>
                <a:cs typeface="+mn-lt"/>
              </a:rPr>
              <a:t>”由来</a:t>
            </a:r>
            <a:endParaRPr lang="zh-CN" altLang="en-US" sz="3600" b="1" dirty="0">
              <a:solidFill>
                <a:schemeClr val="tx1">
                  <a:lumMod val="85000"/>
                  <a:lumOff val="15000"/>
                </a:schemeClr>
              </a:solidFill>
              <a:cs typeface="+mn-lt"/>
            </a:endParaRPr>
          </a:p>
        </p:txBody>
      </p:sp>
      <p:sp>
        <p:nvSpPr>
          <p:cNvPr id="39946" name="33"/>
          <p:cNvSpPr>
            <a:spLocks noChangeAspect="1" noEditPoints="1"/>
          </p:cNvSpPr>
          <p:nvPr/>
        </p:nvSpPr>
        <p:spPr bwMode="auto">
          <a:xfrm>
            <a:off x="4333888" y="4068602"/>
            <a:ext cx="225425" cy="241300"/>
          </a:xfrm>
          <a:custGeom>
            <a:avLst/>
            <a:gdLst>
              <a:gd name="T0" fmla="*/ 40169 w 376"/>
              <a:gd name="T1" fmla="*/ 1805 h 401"/>
              <a:gd name="T2" fmla="*/ 37171 w 376"/>
              <a:gd name="T3" fmla="*/ 1805 h 401"/>
              <a:gd name="T4" fmla="*/ 0 w 376"/>
              <a:gd name="T5" fmla="*/ 95678 h 401"/>
              <a:gd name="T6" fmla="*/ 38970 w 376"/>
              <a:gd name="T7" fmla="*/ 134189 h 401"/>
              <a:gd name="T8" fmla="*/ 77340 w 376"/>
              <a:gd name="T9" fmla="*/ 95678 h 401"/>
              <a:gd name="T10" fmla="*/ 40169 w 376"/>
              <a:gd name="T11" fmla="*/ 1805 h 401"/>
              <a:gd name="T12" fmla="*/ 187654 w 376"/>
              <a:gd name="T13" fmla="*/ 1805 h 401"/>
              <a:gd name="T14" fmla="*/ 185256 w 376"/>
              <a:gd name="T15" fmla="*/ 1805 h 401"/>
              <a:gd name="T16" fmla="*/ 147486 w 376"/>
              <a:gd name="T17" fmla="*/ 95678 h 401"/>
              <a:gd name="T18" fmla="*/ 186455 w 376"/>
              <a:gd name="T19" fmla="*/ 134189 h 401"/>
              <a:gd name="T20" fmla="*/ 225425 w 376"/>
              <a:gd name="T21" fmla="*/ 95678 h 401"/>
              <a:gd name="T22" fmla="*/ 187654 w 376"/>
              <a:gd name="T23" fmla="*/ 1805 h 401"/>
              <a:gd name="T24" fmla="*/ 110914 w 376"/>
              <a:gd name="T25" fmla="*/ 108314 h 401"/>
              <a:gd name="T26" fmla="*/ 73743 w 376"/>
              <a:gd name="T27" fmla="*/ 202788 h 401"/>
              <a:gd name="T28" fmla="*/ 112713 w 376"/>
              <a:gd name="T29" fmla="*/ 241300 h 401"/>
              <a:gd name="T30" fmla="*/ 151682 w 376"/>
              <a:gd name="T31" fmla="*/ 202788 h 401"/>
              <a:gd name="T32" fmla="*/ 113912 w 376"/>
              <a:gd name="T33" fmla="*/ 108314 h 401"/>
              <a:gd name="T34" fmla="*/ 110914 w 376"/>
              <a:gd name="T35" fmla="*/ 108314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6"/>
              <a:gd name="T55" fmla="*/ 0 h 401"/>
              <a:gd name="T56" fmla="*/ 376 w 376"/>
              <a:gd name="T57" fmla="*/ 401 h 4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7" name="22"/>
          <p:cNvSpPr>
            <a:spLocks noChangeAspect="1"/>
          </p:cNvSpPr>
          <p:nvPr/>
        </p:nvSpPr>
        <p:spPr bwMode="auto">
          <a:xfrm>
            <a:off x="7526350" y="4070201"/>
            <a:ext cx="242887" cy="250825"/>
          </a:xfrm>
          <a:custGeom>
            <a:avLst/>
            <a:gdLst>
              <a:gd name="T0" fmla="*/ 91304 w 274"/>
              <a:gd name="T1" fmla="*/ 250825 h 284"/>
              <a:gd name="T2" fmla="*/ 70916 w 274"/>
              <a:gd name="T3" fmla="*/ 241110 h 284"/>
              <a:gd name="T4" fmla="*/ 7978 w 274"/>
              <a:gd name="T5" fmla="*/ 157207 h 284"/>
              <a:gd name="T6" fmla="*/ 12410 w 274"/>
              <a:gd name="T7" fmla="*/ 122763 h 284"/>
              <a:gd name="T8" fmla="*/ 46982 w 274"/>
              <a:gd name="T9" fmla="*/ 128062 h 284"/>
              <a:gd name="T10" fmla="*/ 88645 w 274"/>
              <a:gd name="T11" fmla="*/ 182820 h 284"/>
              <a:gd name="T12" fmla="*/ 194132 w 274"/>
              <a:gd name="T13" fmla="*/ 15014 h 284"/>
              <a:gd name="T14" fmla="*/ 227817 w 274"/>
              <a:gd name="T15" fmla="*/ 7065 h 284"/>
              <a:gd name="T16" fmla="*/ 235795 w 274"/>
              <a:gd name="T17" fmla="*/ 41510 h 284"/>
              <a:gd name="T18" fmla="*/ 111693 w 274"/>
              <a:gd name="T19" fmla="*/ 239344 h 284"/>
              <a:gd name="T20" fmla="*/ 92191 w 274"/>
              <a:gd name="T21" fmla="*/ 250825 h 284"/>
              <a:gd name="T22" fmla="*/ 91304 w 274"/>
              <a:gd name="T23" fmla="*/ 250825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4"/>
              <a:gd name="T37" fmla="*/ 0 h 284"/>
              <a:gd name="T38" fmla="*/ 274 w 274"/>
              <a:gd name="T39" fmla="*/ 284 h 2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8" name="11"/>
          <p:cNvSpPr>
            <a:spLocks noEditPoints="1"/>
          </p:cNvSpPr>
          <p:nvPr/>
        </p:nvSpPr>
        <p:spPr bwMode="auto">
          <a:xfrm>
            <a:off x="5181601" y="4087652"/>
            <a:ext cx="258763" cy="222251"/>
          </a:xfrm>
          <a:custGeom>
            <a:avLst/>
            <a:gdLst>
              <a:gd name="T0" fmla="*/ 249778 w 288"/>
              <a:gd name="T1" fmla="*/ 0 h 246"/>
              <a:gd name="T2" fmla="*/ 46721 w 288"/>
              <a:gd name="T3" fmla="*/ 0 h 246"/>
              <a:gd name="T4" fmla="*/ 37736 w 288"/>
              <a:gd name="T5" fmla="*/ 9035 h 246"/>
              <a:gd name="T6" fmla="*/ 37736 w 288"/>
              <a:gd name="T7" fmla="*/ 38849 h 246"/>
              <a:gd name="T8" fmla="*/ 8985 w 288"/>
              <a:gd name="T9" fmla="*/ 38849 h 246"/>
              <a:gd name="T10" fmla="*/ 0 w 288"/>
              <a:gd name="T11" fmla="*/ 47883 h 246"/>
              <a:gd name="T12" fmla="*/ 0 w 288"/>
              <a:gd name="T13" fmla="*/ 197858 h 246"/>
              <a:gd name="T14" fmla="*/ 24259 w 288"/>
              <a:gd name="T15" fmla="*/ 222251 h 246"/>
              <a:gd name="T16" fmla="*/ 46721 w 288"/>
              <a:gd name="T17" fmla="*/ 222251 h 246"/>
              <a:gd name="T18" fmla="*/ 216534 w 288"/>
              <a:gd name="T19" fmla="*/ 222251 h 246"/>
              <a:gd name="T20" fmla="*/ 249778 w 288"/>
              <a:gd name="T21" fmla="*/ 222251 h 246"/>
              <a:gd name="T22" fmla="*/ 258763 w 288"/>
              <a:gd name="T23" fmla="*/ 213216 h 246"/>
              <a:gd name="T24" fmla="*/ 258763 w 288"/>
              <a:gd name="T25" fmla="*/ 9035 h 246"/>
              <a:gd name="T26" fmla="*/ 249778 w 288"/>
              <a:gd name="T27" fmla="*/ 0 h 246"/>
              <a:gd name="T28" fmla="*/ 243489 w 288"/>
              <a:gd name="T29" fmla="*/ 206892 h 246"/>
              <a:gd name="T30" fmla="*/ 216534 w 288"/>
              <a:gd name="T31" fmla="*/ 206892 h 246"/>
              <a:gd name="T32" fmla="*/ 46721 w 288"/>
              <a:gd name="T33" fmla="*/ 206892 h 246"/>
              <a:gd name="T34" fmla="*/ 24259 w 288"/>
              <a:gd name="T35" fmla="*/ 206892 h 246"/>
              <a:gd name="T36" fmla="*/ 15274 w 288"/>
              <a:gd name="T37" fmla="*/ 197858 h 246"/>
              <a:gd name="T38" fmla="*/ 15274 w 288"/>
              <a:gd name="T39" fmla="*/ 54208 h 246"/>
              <a:gd name="T40" fmla="*/ 37736 w 288"/>
              <a:gd name="T41" fmla="*/ 54208 h 246"/>
              <a:gd name="T42" fmla="*/ 37736 w 288"/>
              <a:gd name="T43" fmla="*/ 193340 h 246"/>
              <a:gd name="T44" fmla="*/ 53010 w 288"/>
              <a:gd name="T45" fmla="*/ 193340 h 246"/>
              <a:gd name="T46" fmla="*/ 53010 w 288"/>
              <a:gd name="T47" fmla="*/ 54208 h 246"/>
              <a:gd name="T48" fmla="*/ 53010 w 288"/>
              <a:gd name="T49" fmla="*/ 54208 h 246"/>
              <a:gd name="T50" fmla="*/ 53010 w 288"/>
              <a:gd name="T51" fmla="*/ 38849 h 246"/>
              <a:gd name="T52" fmla="*/ 53010 w 288"/>
              <a:gd name="T53" fmla="*/ 15359 h 246"/>
              <a:gd name="T54" fmla="*/ 243489 w 288"/>
              <a:gd name="T55" fmla="*/ 15359 h 246"/>
              <a:gd name="T56" fmla="*/ 243489 w 288"/>
              <a:gd name="T57" fmla="*/ 206892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246"/>
              <a:gd name="T89" fmla="*/ 288 w 288"/>
              <a:gd name="T90" fmla="*/ 246 h 2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49" name="9"/>
          <p:cNvSpPr>
            <a:spLocks noChangeArrowheads="1"/>
          </p:cNvSpPr>
          <p:nvPr/>
        </p:nvSpPr>
        <p:spPr bwMode="auto">
          <a:xfrm>
            <a:off x="5254637" y="4124176"/>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0" name="8"/>
          <p:cNvSpPr>
            <a:spLocks noChangeArrowheads="1"/>
          </p:cNvSpPr>
          <p:nvPr/>
        </p:nvSpPr>
        <p:spPr bwMode="auto">
          <a:xfrm>
            <a:off x="5345125" y="413369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1" name="7"/>
          <p:cNvSpPr>
            <a:spLocks noChangeArrowheads="1"/>
          </p:cNvSpPr>
          <p:nvPr/>
        </p:nvSpPr>
        <p:spPr bwMode="auto">
          <a:xfrm>
            <a:off x="5345125" y="416861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2" name="6"/>
          <p:cNvSpPr>
            <a:spLocks noChangeArrowheads="1"/>
          </p:cNvSpPr>
          <p:nvPr/>
        </p:nvSpPr>
        <p:spPr bwMode="auto">
          <a:xfrm>
            <a:off x="5254637" y="4216250"/>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3" name="5"/>
          <p:cNvSpPr>
            <a:spLocks noChangeArrowheads="1"/>
          </p:cNvSpPr>
          <p:nvPr/>
        </p:nvSpPr>
        <p:spPr bwMode="auto">
          <a:xfrm>
            <a:off x="5254637" y="4252752"/>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4" name="4"/>
          <p:cNvSpPr>
            <a:spLocks noChangeArrowheads="1"/>
          </p:cNvSpPr>
          <p:nvPr/>
        </p:nvSpPr>
        <p:spPr bwMode="auto">
          <a:xfrm>
            <a:off x="6272223" y="4047975"/>
            <a:ext cx="301625" cy="300039"/>
          </a:xfrm>
          <a:prstGeom prst="ellipse">
            <a:avLst/>
          </a:prstGeom>
          <a:noFill/>
          <a:ln w="30163" cap="rnd">
            <a:solidFill>
              <a:srgbClr val="FFFFFF"/>
            </a:solidFill>
            <a:round/>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ea typeface="等线" panose="02010600030101010101" pitchFamily="2" charset="-122"/>
              <a:cs typeface="+mn-lt"/>
              <a:sym typeface="+mn-lt"/>
            </a:endParaRPr>
          </a:p>
        </p:txBody>
      </p:sp>
      <p:sp>
        <p:nvSpPr>
          <p:cNvPr id="39955" name="3"/>
          <p:cNvSpPr/>
          <p:nvPr/>
        </p:nvSpPr>
        <p:spPr bwMode="auto">
          <a:xfrm>
            <a:off x="6318262" y="4087664"/>
            <a:ext cx="155575" cy="141287"/>
          </a:xfrm>
          <a:custGeom>
            <a:avLst/>
            <a:gdLst>
              <a:gd name="T0" fmla="*/ 13101 w 95"/>
              <a:gd name="T1" fmla="*/ 53592 h 87"/>
              <a:gd name="T2" fmla="*/ 47491 w 95"/>
              <a:gd name="T3" fmla="*/ 120175 h 87"/>
              <a:gd name="T4" fmla="*/ 93345 w 95"/>
              <a:gd name="T5" fmla="*/ 138039 h 87"/>
              <a:gd name="T6" fmla="*/ 88432 w 95"/>
              <a:gd name="T7" fmla="*/ 131543 h 87"/>
              <a:gd name="T8" fmla="*/ 78606 w 95"/>
              <a:gd name="T9" fmla="*/ 123423 h 87"/>
              <a:gd name="T10" fmla="*/ 73693 w 95"/>
              <a:gd name="T11" fmla="*/ 108807 h 87"/>
              <a:gd name="T12" fmla="*/ 58955 w 95"/>
              <a:gd name="T13" fmla="*/ 103935 h 87"/>
              <a:gd name="T14" fmla="*/ 73693 w 95"/>
              <a:gd name="T15" fmla="*/ 84447 h 87"/>
              <a:gd name="T16" fmla="*/ 116272 w 95"/>
              <a:gd name="T17" fmla="*/ 53592 h 87"/>
              <a:gd name="T18" fmla="*/ 70418 w 95"/>
              <a:gd name="T19" fmla="*/ 4872 h 87"/>
              <a:gd name="T20" fmla="*/ 9826 w 95"/>
              <a:gd name="T21" fmla="*/ 22736 h 87"/>
              <a:gd name="T22" fmla="*/ 13101 w 95"/>
              <a:gd name="T23" fmla="*/ 535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87"/>
              <a:gd name="T38" fmla="*/ 95 w 95"/>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56" name="2"/>
          <p:cNvSpPr/>
          <p:nvPr/>
        </p:nvSpPr>
        <p:spPr bwMode="auto">
          <a:xfrm>
            <a:off x="6402389" y="4197201"/>
            <a:ext cx="117475" cy="138113"/>
          </a:xfrm>
          <a:custGeom>
            <a:avLst/>
            <a:gdLst>
              <a:gd name="T0" fmla="*/ 19311 w 73"/>
              <a:gd name="T1" fmla="*/ 51995 h 85"/>
              <a:gd name="T2" fmla="*/ 19311 w 73"/>
              <a:gd name="T3" fmla="*/ 73119 h 85"/>
              <a:gd name="T4" fmla="*/ 40231 w 73"/>
              <a:gd name="T5" fmla="*/ 94242 h 85"/>
              <a:gd name="T6" fmla="*/ 30576 w 73"/>
              <a:gd name="T7" fmla="*/ 129989 h 85"/>
              <a:gd name="T8" fmla="*/ 72416 w 73"/>
              <a:gd name="T9" fmla="*/ 107241 h 85"/>
              <a:gd name="T10" fmla="*/ 106210 w 73"/>
              <a:gd name="T11" fmla="*/ 60120 h 85"/>
              <a:gd name="T12" fmla="*/ 86899 w 73"/>
              <a:gd name="T13" fmla="*/ 38997 h 85"/>
              <a:gd name="T14" fmla="*/ 38622 w 73"/>
              <a:gd name="T15" fmla="*/ 17873 h 85"/>
              <a:gd name="T16" fmla="*/ 19311 w 73"/>
              <a:gd name="T17" fmla="*/ 5199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85"/>
              <a:gd name="T29" fmla="*/ 73 w 73"/>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sp>
        <p:nvSpPr>
          <p:cNvPr id="39957" name="1"/>
          <p:cNvSpPr/>
          <p:nvPr/>
        </p:nvSpPr>
        <p:spPr bwMode="auto">
          <a:xfrm>
            <a:off x="6465889" y="4054316"/>
            <a:ext cx="103187" cy="193675"/>
          </a:xfrm>
          <a:custGeom>
            <a:avLst/>
            <a:gdLst>
              <a:gd name="T0" fmla="*/ 0 w 63"/>
              <a:gd name="T1" fmla="*/ 0 h 119"/>
              <a:gd name="T2" fmla="*/ 18017 w 63"/>
              <a:gd name="T3" fmla="*/ 48826 h 119"/>
              <a:gd name="T4" fmla="*/ 75343 w 63"/>
              <a:gd name="T5" fmla="*/ 87886 h 119"/>
              <a:gd name="T6" fmla="*/ 88446 w 63"/>
              <a:gd name="T7" fmla="*/ 131829 h 119"/>
              <a:gd name="T8" fmla="*/ 85170 w 63"/>
              <a:gd name="T9" fmla="*/ 180655 h 119"/>
              <a:gd name="T10" fmla="*/ 103187 w 63"/>
              <a:gd name="T11" fmla="*/ 183910 h 119"/>
              <a:gd name="T12" fmla="*/ 0 60000 65536"/>
              <a:gd name="T13" fmla="*/ 0 60000 65536"/>
              <a:gd name="T14" fmla="*/ 0 60000 65536"/>
              <a:gd name="T15" fmla="*/ 0 60000 65536"/>
              <a:gd name="T16" fmla="*/ 0 60000 65536"/>
              <a:gd name="T17" fmla="*/ 0 60000 65536"/>
              <a:gd name="T18" fmla="*/ 0 w 63"/>
              <a:gd name="T19" fmla="*/ 0 h 119"/>
              <a:gd name="T20" fmla="*/ 63 w 6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等线" panose="02010600030101010101" pitchFamily="2" charset="-122"/>
              <a:cs typeface="+mn-lt"/>
              <a:sym typeface="+mn-lt"/>
            </a:endParaRPr>
          </a:p>
        </p:txBody>
      </p:sp>
      <p:pic>
        <p:nvPicPr>
          <p:cNvPr id="37" name="图片 36">
            <a:extLst>
              <a:ext uri="{FF2B5EF4-FFF2-40B4-BE49-F238E27FC236}">
                <a16:creationId xmlns:a16="http://schemas.microsoft.com/office/drawing/2014/main" xmlns="" id="{A98EA56D-C636-4360-8B9C-A2CA0B585D6B}"/>
              </a:ext>
            </a:extLst>
          </p:cNvPr>
          <p:cNvPicPr/>
          <p:nvPr/>
        </p:nvPicPr>
        <p:blipFill rotWithShape="1">
          <a:blip r:embed="rId8"/>
          <a:srcRect l="391" t="1368" r="3713" b="2482"/>
          <a:stretch/>
        </p:blipFill>
        <p:spPr bwMode="auto">
          <a:xfrm>
            <a:off x="7940736" y="1760799"/>
            <a:ext cx="3410899" cy="3336399"/>
          </a:xfrm>
          <a:prstGeom prst="rect">
            <a:avLst/>
          </a:prstGeom>
          <a:ln>
            <a:noFill/>
          </a:ln>
          <a:extLst>
            <a:ext uri="{53640926-AAD7-44D8-BBD7-CCE9431645EC}">
              <a14:shadowObscured xmlns:a14="http://schemas.microsoft.com/office/drawing/2010/main"/>
            </a:ext>
          </a:extLst>
        </p:spPr>
      </p:pic>
      <p:sp>
        <p:nvSpPr>
          <p:cNvPr id="24" name="矩形 23"/>
          <p:cNvSpPr/>
          <p:nvPr/>
        </p:nvSpPr>
        <p:spPr>
          <a:xfrm>
            <a:off x="884492" y="1191521"/>
            <a:ext cx="6550312" cy="5098640"/>
          </a:xfrm>
          <a:prstGeom prst="rect">
            <a:avLst/>
          </a:prstGeom>
        </p:spPr>
        <p:txBody>
          <a:bodyPr wrap="square">
            <a:spAutoFit/>
          </a:bodyPr>
          <a:lstStyle/>
          <a:p>
            <a:pPr>
              <a:lnSpc>
                <a:spcPct val="130000"/>
              </a:lnSpc>
            </a:pPr>
            <a:r>
              <a:rPr lang="en-US" altLang="zh-CN" dirty="0" smtClean="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“白月光”，出自著名作家张爱玲的小说</a:t>
            </a: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红玫瑰与白玫瑰</a:t>
            </a: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中“白得是窗前的明月光”一句。</a:t>
            </a:r>
          </a:p>
          <a:p>
            <a:pPr>
              <a:lnSpc>
                <a:spcPct val="130000"/>
              </a:lnSpc>
            </a:pPr>
            <a:endParaRPr lang="en-US" altLang="zh-CN" dirty="0">
              <a:solidFill>
                <a:schemeClr val="bg1">
                  <a:lumMod val="50000"/>
                </a:schemeClr>
              </a:solidFill>
              <a:latin typeface="微软雅黑" charset="0"/>
              <a:ea typeface="微软雅黑" charset="0"/>
            </a:endParaRPr>
          </a:p>
          <a:p>
            <a:pPr>
              <a:lnSpc>
                <a:spcPct val="130000"/>
              </a:lnSpc>
            </a:pPr>
            <a:r>
              <a:rPr lang="en-US" altLang="zh-CN" dirty="0" smtClean="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淡雅清丽的白玫瑰，有着皎洁的清香，像是冰凉的高山之雪，正是对白月光的写照。</a:t>
            </a:r>
          </a:p>
          <a:p>
            <a:pPr>
              <a:lnSpc>
                <a:spcPct val="130000"/>
              </a:lnSpc>
            </a:pPr>
            <a:endParaRPr lang="en-US" altLang="zh-CN" dirty="0">
              <a:solidFill>
                <a:schemeClr val="bg1">
                  <a:lumMod val="50000"/>
                </a:schemeClr>
              </a:solidFill>
              <a:latin typeface="微软雅黑" charset="0"/>
              <a:ea typeface="微软雅黑" charset="0"/>
            </a:endParaRPr>
          </a:p>
          <a:p>
            <a:pPr>
              <a:lnSpc>
                <a:spcPct val="130000"/>
              </a:lnSpc>
            </a:pPr>
            <a:r>
              <a:rPr lang="en-US" altLang="zh-CN" dirty="0" smtClean="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近来大热的影视剧</a:t>
            </a: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延禧攻略</a:t>
            </a: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中，剧迷们将秦岚饰演的富察皇后称作乾隆皇帝心中的“白月光”，形容可望而不可及的人。</a:t>
            </a:r>
          </a:p>
          <a:p>
            <a:pPr>
              <a:lnSpc>
                <a:spcPct val="130000"/>
              </a:lnSpc>
            </a:pPr>
            <a:r>
              <a:rPr lang="en-US" altLang="zh-CN" dirty="0" smtClean="0">
                <a:solidFill>
                  <a:schemeClr val="bg1">
                    <a:lumMod val="50000"/>
                  </a:schemeClr>
                </a:solidFill>
                <a:latin typeface="微软雅黑" charset="0"/>
                <a:ea typeface="微软雅黑" charset="0"/>
              </a:rPr>
              <a:t> </a:t>
            </a:r>
            <a:endParaRPr lang="en-US" altLang="zh-CN" dirty="0">
              <a:solidFill>
                <a:schemeClr val="bg1">
                  <a:lumMod val="50000"/>
                </a:schemeClr>
              </a:solidFill>
              <a:latin typeface="微软雅黑" charset="0"/>
              <a:ea typeface="微软雅黑" charset="0"/>
            </a:endParaRPr>
          </a:p>
          <a:p>
            <a:pPr>
              <a:lnSpc>
                <a:spcPct val="130000"/>
              </a:lnSpc>
            </a:pP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延禧攻略</a:t>
            </a:r>
            <a:r>
              <a:rPr lang="en-US" altLang="zh-CN" dirty="0">
                <a:solidFill>
                  <a:schemeClr val="bg1">
                    <a:lumMod val="50000"/>
                  </a:schemeClr>
                </a:solidFill>
                <a:latin typeface="微软雅黑" charset="0"/>
                <a:ea typeface="微软雅黑" charset="0"/>
              </a:rPr>
              <a:t>》</a:t>
            </a:r>
            <a:r>
              <a:rPr lang="zh-CN" altLang="en-US" dirty="0">
                <a:solidFill>
                  <a:schemeClr val="bg1">
                    <a:lumMod val="50000"/>
                  </a:schemeClr>
                </a:solidFill>
                <a:latin typeface="微软雅黑" charset="0"/>
                <a:ea typeface="微软雅黑" charset="0"/>
              </a:rPr>
              <a:t>中独特的“莫兰迪系”色调和妆容在网络上引发热潮。本款</a:t>
            </a:r>
            <a:r>
              <a:rPr lang="en-US" altLang="zh-CN" dirty="0">
                <a:solidFill>
                  <a:schemeClr val="bg1">
                    <a:lumMod val="50000"/>
                  </a:schemeClr>
                </a:solidFill>
                <a:latin typeface="微软雅黑" charset="0"/>
                <a:ea typeface="微软雅黑" charset="0"/>
              </a:rPr>
              <a:t>APP</a:t>
            </a:r>
            <a:r>
              <a:rPr lang="zh-CN" altLang="en-US" dirty="0">
                <a:solidFill>
                  <a:schemeClr val="bg1">
                    <a:lumMod val="50000"/>
                  </a:schemeClr>
                </a:solidFill>
                <a:latin typeface="微软雅黑" charset="0"/>
                <a:ea typeface="微软雅黑" charset="0"/>
              </a:rPr>
              <a:t>的</a:t>
            </a:r>
            <a:r>
              <a:rPr lang="en-US" altLang="zh-CN" dirty="0">
                <a:solidFill>
                  <a:schemeClr val="bg1">
                    <a:lumMod val="50000"/>
                  </a:schemeClr>
                </a:solidFill>
                <a:latin typeface="微软雅黑" charset="0"/>
                <a:ea typeface="微软雅黑" charset="0"/>
              </a:rPr>
              <a:t>UI</a:t>
            </a:r>
            <a:r>
              <a:rPr lang="zh-CN" altLang="en-US" dirty="0">
                <a:solidFill>
                  <a:schemeClr val="bg1">
                    <a:lumMod val="50000"/>
                  </a:schemeClr>
                </a:solidFill>
                <a:latin typeface="微软雅黑" charset="0"/>
                <a:ea typeface="微软雅黑" charset="0"/>
              </a:rPr>
              <a:t>设计正是以“白月光”为风格，延续了白玫瑰清美的特征，同时，结合了当下女性喜爱的时尚元素。故将</a:t>
            </a:r>
            <a:r>
              <a:rPr lang="en-US" altLang="zh-CN" dirty="0">
                <a:solidFill>
                  <a:schemeClr val="bg1">
                    <a:lumMod val="50000"/>
                  </a:schemeClr>
                </a:solidFill>
                <a:latin typeface="微软雅黑" charset="0"/>
                <a:ea typeface="微软雅黑" charset="0"/>
              </a:rPr>
              <a:t>APP</a:t>
            </a:r>
            <a:r>
              <a:rPr lang="zh-CN" altLang="en-US" dirty="0">
                <a:solidFill>
                  <a:schemeClr val="bg1">
                    <a:lumMod val="50000"/>
                  </a:schemeClr>
                </a:solidFill>
                <a:latin typeface="微软雅黑" charset="0"/>
                <a:ea typeface="微软雅黑" charset="0"/>
              </a:rPr>
              <a:t>命名为“白月光”</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01 </a:t>
            </a:r>
            <a:r>
              <a:rPr lang="zh-CN" altLang="en-US" sz="3600" b="1" dirty="0">
                <a:solidFill>
                  <a:schemeClr val="tx1">
                    <a:lumMod val="85000"/>
                    <a:lumOff val="15000"/>
                  </a:schemeClr>
                </a:solidFill>
                <a:cs typeface="+mn-lt"/>
              </a:rPr>
              <a:t>项目</a:t>
            </a:r>
            <a:r>
              <a:rPr lang="zh-CN" altLang="en-US" sz="3600" b="1" dirty="0" smtClean="0">
                <a:solidFill>
                  <a:schemeClr val="tx1">
                    <a:lumMod val="85000"/>
                    <a:lumOff val="15000"/>
                  </a:schemeClr>
                </a:solidFill>
                <a:cs typeface="+mn-lt"/>
              </a:rPr>
              <a:t>背景</a:t>
            </a:r>
            <a:endParaRPr lang="zh-CN" altLang="en-US" sz="3600" b="1" dirty="0">
              <a:solidFill>
                <a:schemeClr val="tx1">
                  <a:lumMod val="85000"/>
                  <a:lumOff val="15000"/>
                </a:schemeClr>
              </a:solidFill>
              <a:cs typeface="+mn-lt"/>
            </a:endParaRPr>
          </a:p>
        </p:txBody>
      </p:sp>
      <p:grpSp>
        <p:nvGrpSpPr>
          <p:cNvPr id="3" name="d6d8d7c7-2e94-40b2-8562-dede395355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0246" y="4834935"/>
            <a:ext cx="4479554" cy="1927216"/>
            <a:chOff x="3976559" y="2695789"/>
            <a:chExt cx="4479554" cy="1927216"/>
          </a:xfrm>
        </p:grpSpPr>
        <p:grpSp>
          <p:nvGrpSpPr>
            <p:cNvPr id="2" name="íṧ1iďé"/>
            <p:cNvGrpSpPr/>
            <p:nvPr/>
          </p:nvGrpSpPr>
          <p:grpSpPr>
            <a:xfrm>
              <a:off x="5298928" y="2695789"/>
              <a:ext cx="1238555" cy="1927216"/>
              <a:chOff x="3581400" y="1798638"/>
              <a:chExt cx="1516063" cy="2359024"/>
            </a:xfrm>
          </p:grpSpPr>
          <p:sp>
            <p:nvSpPr>
              <p:cNvPr id="45" name="ïṣľide"/>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46" name="íṣlíḑè"/>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7" name="iś1îḋe"/>
            <p:cNvSpPr/>
            <p:nvPr/>
          </p:nvSpPr>
          <p:spPr>
            <a:xfrm>
              <a:off x="3976559" y="2695789"/>
              <a:ext cx="1921381" cy="1927216"/>
            </a:xfrm>
            <a:prstGeom prst="diamond">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nvGrpSpPr>
            <p:cNvPr id="8" name="iṥ1ïďe"/>
            <p:cNvGrpSpPr/>
            <p:nvPr/>
          </p:nvGrpSpPr>
          <p:grpSpPr>
            <a:xfrm>
              <a:off x="5938471" y="2695789"/>
              <a:ext cx="1238555" cy="1927216"/>
              <a:chOff x="3581400" y="1798638"/>
              <a:chExt cx="1516063" cy="2359024"/>
            </a:xfrm>
          </p:grpSpPr>
          <p:sp>
            <p:nvSpPr>
              <p:cNvPr id="43" name="ïś1íḓe"/>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44" name="îṧḷíḓè"/>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11" name="íṧľîḋé"/>
            <p:cNvGrpSpPr/>
            <p:nvPr/>
          </p:nvGrpSpPr>
          <p:grpSpPr>
            <a:xfrm>
              <a:off x="6578014" y="2695789"/>
              <a:ext cx="1238555" cy="1927216"/>
              <a:chOff x="3581400" y="1798638"/>
              <a:chExt cx="1516063" cy="2359024"/>
            </a:xfrm>
          </p:grpSpPr>
          <p:sp>
            <p:nvSpPr>
              <p:cNvPr id="41" name="íṥlïdè"/>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42" name="íṧ1îḍè"/>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14" name="ïṧļîḓe"/>
            <p:cNvGrpSpPr/>
            <p:nvPr/>
          </p:nvGrpSpPr>
          <p:grpSpPr>
            <a:xfrm>
              <a:off x="7217558" y="2695789"/>
              <a:ext cx="1238555" cy="1927216"/>
              <a:chOff x="3581400" y="1798638"/>
              <a:chExt cx="1516063" cy="2359024"/>
            </a:xfrm>
          </p:grpSpPr>
          <p:sp>
            <p:nvSpPr>
              <p:cNvPr id="39" name="î$1îďè"/>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40" name="ïṡlîďè"/>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15" name="ïṡľïḍê"/>
            <p:cNvGrpSpPr/>
            <p:nvPr/>
          </p:nvGrpSpPr>
          <p:grpSpPr>
            <a:xfrm>
              <a:off x="4511128" y="3303476"/>
              <a:ext cx="852240" cy="711847"/>
              <a:chOff x="3019425" y="1354783"/>
              <a:chExt cx="4010025" cy="3349423"/>
            </a:xfrm>
            <a:solidFill>
              <a:schemeClr val="bg1"/>
            </a:solidFill>
          </p:grpSpPr>
          <p:sp>
            <p:nvSpPr>
              <p:cNvPr id="29" name="iṩḻíḓè"/>
              <p:cNvSpPr/>
              <p:nvPr/>
            </p:nvSpPr>
            <p:spPr bwMode="auto">
              <a:xfrm>
                <a:off x="3034665"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0" name="íşḻïďê"/>
              <p:cNvSpPr/>
              <p:nvPr/>
            </p:nvSpPr>
            <p:spPr bwMode="auto">
              <a:xfrm>
                <a:off x="3019425"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1" name="iś1ïdé"/>
              <p:cNvSpPr/>
              <p:nvPr/>
            </p:nvSpPr>
            <p:spPr bwMode="auto">
              <a:xfrm flipH="1">
                <a:off x="3875087" y="1354783"/>
                <a:ext cx="2308226" cy="2307580"/>
              </a:xfrm>
              <a:custGeom>
                <a:avLst/>
                <a:gdLst>
                  <a:gd name="connsiteX0" fmla="*/ 1231004 w 2308226"/>
                  <a:gd name="connsiteY0" fmla="*/ 19 h 2307580"/>
                  <a:gd name="connsiteX1" fmla="*/ 1154113 w 2308226"/>
                  <a:gd name="connsiteY1" fmla="*/ 546 h 2307580"/>
                  <a:gd name="connsiteX2" fmla="*/ 0 w 2308226"/>
                  <a:gd name="connsiteY2" fmla="*/ 80523 h 2307580"/>
                  <a:gd name="connsiteX3" fmla="*/ 894901 w 2308226"/>
                  <a:gd name="connsiteY3" fmla="*/ 2307580 h 2307580"/>
                  <a:gd name="connsiteX4" fmla="*/ 1154113 w 2308226"/>
                  <a:gd name="connsiteY4" fmla="*/ 2307580 h 2307580"/>
                  <a:gd name="connsiteX5" fmla="*/ 1413326 w 2308226"/>
                  <a:gd name="connsiteY5" fmla="*/ 2307580 h 2307580"/>
                  <a:gd name="connsiteX6" fmla="*/ 2308226 w 2308226"/>
                  <a:gd name="connsiteY6" fmla="*/ 80523 h 2307580"/>
                  <a:gd name="connsiteX7" fmla="*/ 1231004 w 2308226"/>
                  <a:gd name="connsiteY7" fmla="*/ 19 h 230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226" h="2307580">
                    <a:moveTo>
                      <a:pt x="1231004" y="19"/>
                    </a:moveTo>
                    <a:cubicBezTo>
                      <a:pt x="1182537" y="114"/>
                      <a:pt x="1154113" y="546"/>
                      <a:pt x="1154113" y="546"/>
                    </a:cubicBezTo>
                    <a:cubicBezTo>
                      <a:pt x="1154113" y="546"/>
                      <a:pt x="345617" y="-11758"/>
                      <a:pt x="0" y="80523"/>
                    </a:cubicBezTo>
                    <a:cubicBezTo>
                      <a:pt x="0" y="80523"/>
                      <a:pt x="141950" y="1883086"/>
                      <a:pt x="894901" y="2307580"/>
                    </a:cubicBezTo>
                    <a:cubicBezTo>
                      <a:pt x="1154113" y="2307580"/>
                      <a:pt x="1154113" y="2307580"/>
                      <a:pt x="1154113" y="2307580"/>
                    </a:cubicBezTo>
                    <a:cubicBezTo>
                      <a:pt x="1154113" y="2307580"/>
                      <a:pt x="1154113" y="2307580"/>
                      <a:pt x="1413326" y="2307580"/>
                    </a:cubicBezTo>
                    <a:cubicBezTo>
                      <a:pt x="2166276" y="1883086"/>
                      <a:pt x="2308226" y="80523"/>
                      <a:pt x="2308226" y="80523"/>
                    </a:cubicBezTo>
                    <a:cubicBezTo>
                      <a:pt x="2027413" y="5545"/>
                      <a:pt x="1441026" y="-391"/>
                      <a:pt x="1231004" y="19"/>
                    </a:cubicBezTo>
                    <a:close/>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2" name="iṩḻîḓé"/>
              <p:cNvSpPr/>
              <p:nvPr/>
            </p:nvSpPr>
            <p:spPr bwMode="auto">
              <a:xfrm flipH="1">
                <a:off x="4770437" y="3884613"/>
                <a:ext cx="517526" cy="577850"/>
              </a:xfrm>
              <a:custGeom>
                <a:avLst/>
                <a:gdLst>
                  <a:gd name="connsiteX0" fmla="*/ 406628 w 517526"/>
                  <a:gd name="connsiteY0" fmla="*/ 0 h 577850"/>
                  <a:gd name="connsiteX1" fmla="*/ 258763 w 517526"/>
                  <a:gd name="connsiteY1" fmla="*/ 0 h 577850"/>
                  <a:gd name="connsiteX2" fmla="*/ 110899 w 517526"/>
                  <a:gd name="connsiteY2" fmla="*/ 0 h 577850"/>
                  <a:gd name="connsiteX3" fmla="*/ 0 w 517526"/>
                  <a:gd name="connsiteY3" fmla="*/ 577850 h 577850"/>
                  <a:gd name="connsiteX4" fmla="*/ 258763 w 517526"/>
                  <a:gd name="connsiteY4" fmla="*/ 577850 h 577850"/>
                  <a:gd name="connsiteX5" fmla="*/ 517526 w 517526"/>
                  <a:gd name="connsiteY5" fmla="*/ 577850 h 577850"/>
                  <a:gd name="connsiteX6" fmla="*/ 406628 w 517526"/>
                  <a:gd name="connsiteY6" fmla="*/ 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77850">
                    <a:moveTo>
                      <a:pt x="406628" y="0"/>
                    </a:moveTo>
                    <a:cubicBezTo>
                      <a:pt x="258763" y="0"/>
                      <a:pt x="258763" y="0"/>
                      <a:pt x="258763" y="0"/>
                    </a:cubicBezTo>
                    <a:cubicBezTo>
                      <a:pt x="258763" y="0"/>
                      <a:pt x="258763" y="0"/>
                      <a:pt x="110899" y="0"/>
                    </a:cubicBezTo>
                    <a:cubicBezTo>
                      <a:pt x="135543" y="522524"/>
                      <a:pt x="0" y="577850"/>
                      <a:pt x="0" y="577850"/>
                    </a:cubicBezTo>
                    <a:lnTo>
                      <a:pt x="258763" y="577850"/>
                    </a:lnTo>
                    <a:lnTo>
                      <a:pt x="517526" y="577850"/>
                    </a:lnTo>
                    <a:cubicBezTo>
                      <a:pt x="517526" y="577850"/>
                      <a:pt x="381984" y="522524"/>
                      <a:pt x="406628" y="0"/>
                    </a:cubicBezTo>
                    <a:close/>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3" name="ïşḻíḍè"/>
              <p:cNvSpPr/>
              <p:nvPr/>
            </p:nvSpPr>
            <p:spPr>
              <a:xfrm>
                <a:off x="4730750" y="3657600"/>
                <a:ext cx="596900" cy="214313"/>
              </a:xfrm>
              <a:prstGeom prst="roundRect">
                <a:avLst>
                  <a:gd name="adj" fmla="val 174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4" name="iṧļïḓé"/>
              <p:cNvSpPr/>
              <p:nvPr/>
            </p:nvSpPr>
            <p:spPr>
              <a:xfrm flipH="1">
                <a:off x="4757737" y="3871913"/>
                <a:ext cx="542926" cy="2743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nvGrpSpPr>
              <p:cNvPr id="35" name="îśḷïḓé"/>
              <p:cNvGrpSpPr/>
              <p:nvPr/>
            </p:nvGrpSpPr>
            <p:grpSpPr>
              <a:xfrm rot="10800000">
                <a:off x="4557712" y="4462461"/>
                <a:ext cx="942976" cy="241745"/>
                <a:chOff x="3306762" y="3657600"/>
                <a:chExt cx="596900" cy="241745"/>
              </a:xfrm>
              <a:grpFill/>
            </p:grpSpPr>
            <p:sp>
              <p:nvSpPr>
                <p:cNvPr id="37" name="íS1îḋè"/>
                <p:cNvSpPr/>
                <p:nvPr/>
              </p:nvSpPr>
              <p:spPr>
                <a:xfrm>
                  <a:off x="3306762" y="3657600"/>
                  <a:ext cx="596900" cy="214313"/>
                </a:xfrm>
                <a:prstGeom prst="roundRect">
                  <a:avLst>
                    <a:gd name="adj" fmla="val 174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38" name="îŝliḑé"/>
                <p:cNvSpPr/>
                <p:nvPr/>
              </p:nvSpPr>
              <p:spPr>
                <a:xfrm flipH="1">
                  <a:off x="3333749" y="3871913"/>
                  <a:ext cx="542926" cy="2743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36" name="í$lïḍè"/>
              <p:cNvSpPr/>
              <p:nvPr/>
            </p:nvSpPr>
            <p:spPr bwMode="auto">
              <a:xfrm flipH="1">
                <a:off x="5803900"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16" name="íṩļíḑê"/>
            <p:cNvSpPr/>
            <p:nvPr/>
          </p:nvSpPr>
          <p:spPr bwMode="auto">
            <a:xfrm>
              <a:off x="8000688" y="3562800"/>
              <a:ext cx="224452" cy="19319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17" name="íşľîḓe"/>
            <p:cNvSpPr/>
            <p:nvPr/>
          </p:nvSpPr>
          <p:spPr bwMode="auto">
            <a:xfrm>
              <a:off x="7359335" y="3543294"/>
              <a:ext cx="230371" cy="232212"/>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18" name="ísļíḍe"/>
            <p:cNvSpPr/>
            <p:nvPr/>
          </p:nvSpPr>
          <p:spPr bwMode="auto">
            <a:xfrm>
              <a:off x="6726474" y="3549861"/>
              <a:ext cx="233363" cy="219075"/>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19" name="íṡ1îḋe"/>
            <p:cNvSpPr/>
            <p:nvPr/>
          </p:nvSpPr>
          <p:spPr bwMode="auto">
            <a:xfrm>
              <a:off x="6100604" y="3560972"/>
              <a:ext cx="250825" cy="196851"/>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aphicFrame>
        <p:nvGraphicFramePr>
          <p:cNvPr id="20" name="表格 19">
            <a:extLst>
              <a:ext uri="{FF2B5EF4-FFF2-40B4-BE49-F238E27FC236}">
                <a16:creationId xmlns:a16="http://schemas.microsoft.com/office/drawing/2014/main" xmlns="" id="{CE79A30A-FBB7-4B26-9680-181FAAC43D0A}"/>
              </a:ext>
            </a:extLst>
          </p:cNvPr>
          <p:cNvGraphicFramePr>
            <a:graphicFrameLocks noGrp="1"/>
          </p:cNvGraphicFramePr>
          <p:nvPr>
            <p:extLst>
              <p:ext uri="{D42A27DB-BD31-4B8C-83A1-F6EECF244321}">
                <p14:modId xmlns:p14="http://schemas.microsoft.com/office/powerpoint/2010/main" val="3604991170"/>
              </p:ext>
            </p:extLst>
          </p:nvPr>
        </p:nvGraphicFramePr>
        <p:xfrm>
          <a:off x="7410816" y="1690678"/>
          <a:ext cx="3507884" cy="4009441"/>
        </p:xfrm>
        <a:graphic>
          <a:graphicData uri="http://schemas.openxmlformats.org/drawingml/2006/table">
            <a:tbl>
              <a:tblPr firstRow="1" firstCol="1" bandRow="1">
                <a:tableStyleId>{5C22544A-7EE6-4342-B048-85BDC9FD1C3A}</a:tableStyleId>
              </a:tblPr>
              <a:tblGrid>
                <a:gridCol w="1823008">
                  <a:extLst>
                    <a:ext uri="{9D8B030D-6E8A-4147-A177-3AD203B41FA5}">
                      <a16:colId xmlns:a16="http://schemas.microsoft.com/office/drawing/2014/main" xmlns="" val="3960588349"/>
                    </a:ext>
                  </a:extLst>
                </a:gridCol>
                <a:gridCol w="1684876">
                  <a:extLst>
                    <a:ext uri="{9D8B030D-6E8A-4147-A177-3AD203B41FA5}">
                      <a16:colId xmlns:a16="http://schemas.microsoft.com/office/drawing/2014/main" xmlns="" val="3655703488"/>
                    </a:ext>
                  </a:extLst>
                </a:gridCol>
              </a:tblGrid>
              <a:tr h="569714">
                <a:tc>
                  <a:txBody>
                    <a:bodyPr/>
                    <a:lstStyle/>
                    <a:p>
                      <a:pPr algn="ctr">
                        <a:lnSpc>
                          <a:spcPct val="150000"/>
                        </a:lnSpc>
                        <a:spcAft>
                          <a:spcPts val="0"/>
                        </a:spcAft>
                      </a:pPr>
                      <a:r>
                        <a:rPr lang="zh-CN" sz="1200" kern="0" dirty="0">
                          <a:effectLst/>
                        </a:rPr>
                        <a:t>年份</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zh-CN" sz="1200" kern="0" dirty="0">
                          <a:effectLst/>
                        </a:rPr>
                        <a:t>零售额</a:t>
                      </a:r>
                      <a:r>
                        <a:rPr lang="en-US" sz="1200" kern="0" dirty="0">
                          <a:effectLst/>
                        </a:rPr>
                        <a:t>(</a:t>
                      </a:r>
                      <a:r>
                        <a:rPr lang="zh-CN" sz="1200" kern="0" dirty="0">
                          <a:effectLst/>
                        </a:rPr>
                        <a:t>亿元</a:t>
                      </a:r>
                      <a:r>
                        <a:rPr lang="en-US" sz="1200" kern="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848239346"/>
                  </a:ext>
                </a:extLst>
              </a:tr>
              <a:tr h="569714">
                <a:tc>
                  <a:txBody>
                    <a:bodyPr/>
                    <a:lstStyle/>
                    <a:p>
                      <a:pPr algn="ctr">
                        <a:lnSpc>
                          <a:spcPct val="150000"/>
                        </a:lnSpc>
                        <a:spcAft>
                          <a:spcPts val="0"/>
                        </a:spcAft>
                      </a:pPr>
                      <a:r>
                        <a:rPr lang="en-US" sz="1200" kern="0">
                          <a:effectLst/>
                        </a:rPr>
                        <a:t>2012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a:effectLst/>
                        </a:rPr>
                        <a:t>1,340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1766418554"/>
                  </a:ext>
                </a:extLst>
              </a:tr>
              <a:tr h="569714">
                <a:tc>
                  <a:txBody>
                    <a:bodyPr/>
                    <a:lstStyle/>
                    <a:p>
                      <a:pPr algn="ctr">
                        <a:lnSpc>
                          <a:spcPct val="150000"/>
                        </a:lnSpc>
                        <a:spcAft>
                          <a:spcPts val="0"/>
                        </a:spcAft>
                      </a:pPr>
                      <a:r>
                        <a:rPr lang="en-US" sz="1200" kern="0">
                          <a:effectLst/>
                        </a:rPr>
                        <a:t>2013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dirty="0">
                          <a:effectLst/>
                        </a:rPr>
                        <a:t>1,625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530432245"/>
                  </a:ext>
                </a:extLst>
              </a:tr>
              <a:tr h="569714">
                <a:tc>
                  <a:txBody>
                    <a:bodyPr/>
                    <a:lstStyle/>
                    <a:p>
                      <a:pPr algn="ctr">
                        <a:lnSpc>
                          <a:spcPct val="150000"/>
                        </a:lnSpc>
                        <a:spcAft>
                          <a:spcPts val="0"/>
                        </a:spcAft>
                      </a:pPr>
                      <a:r>
                        <a:rPr lang="en-US" sz="1200" kern="0" dirty="0">
                          <a:effectLst/>
                        </a:rPr>
                        <a:t>2014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a:effectLst/>
                        </a:rPr>
                        <a:t>1,825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4140229684"/>
                  </a:ext>
                </a:extLst>
              </a:tr>
              <a:tr h="591157">
                <a:tc>
                  <a:txBody>
                    <a:bodyPr/>
                    <a:lstStyle/>
                    <a:p>
                      <a:pPr algn="ctr">
                        <a:lnSpc>
                          <a:spcPct val="150000"/>
                        </a:lnSpc>
                        <a:spcAft>
                          <a:spcPts val="0"/>
                        </a:spcAft>
                      </a:pPr>
                      <a:r>
                        <a:rPr lang="en-US" sz="1200" kern="0" dirty="0">
                          <a:effectLst/>
                        </a:rPr>
                        <a:t>2015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a:effectLst/>
                        </a:rPr>
                        <a:t>2,049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3977669006"/>
                  </a:ext>
                </a:extLst>
              </a:tr>
              <a:tr h="569714">
                <a:tc>
                  <a:txBody>
                    <a:bodyPr/>
                    <a:lstStyle/>
                    <a:p>
                      <a:pPr algn="ctr">
                        <a:lnSpc>
                          <a:spcPct val="150000"/>
                        </a:lnSpc>
                        <a:spcAft>
                          <a:spcPts val="0"/>
                        </a:spcAft>
                      </a:pPr>
                      <a:r>
                        <a:rPr lang="en-US" sz="1200" kern="0">
                          <a:effectLst/>
                        </a:rPr>
                        <a:t>2016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a:effectLst/>
                        </a:rPr>
                        <a:t>2,222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584666265"/>
                  </a:ext>
                </a:extLst>
              </a:tr>
              <a:tr h="569714">
                <a:tc>
                  <a:txBody>
                    <a:bodyPr/>
                    <a:lstStyle/>
                    <a:p>
                      <a:pPr algn="ctr">
                        <a:lnSpc>
                          <a:spcPct val="150000"/>
                        </a:lnSpc>
                        <a:spcAft>
                          <a:spcPts val="0"/>
                        </a:spcAft>
                      </a:pPr>
                      <a:r>
                        <a:rPr lang="en-US" sz="1200" kern="0">
                          <a:effectLst/>
                        </a:rPr>
                        <a:t>2017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tc>
                  <a:txBody>
                    <a:bodyPr/>
                    <a:lstStyle/>
                    <a:p>
                      <a:pPr algn="ctr">
                        <a:lnSpc>
                          <a:spcPct val="150000"/>
                        </a:lnSpc>
                        <a:spcAft>
                          <a:spcPts val="0"/>
                        </a:spcAft>
                      </a:pPr>
                      <a:r>
                        <a:rPr lang="en-US" sz="1200" kern="0" dirty="0">
                          <a:effectLst/>
                        </a:rPr>
                        <a:t>2,514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95250" marR="95250" marT="95250" marB="95250"/>
                </a:tc>
                <a:extLst>
                  <a:ext uri="{0D108BD9-81ED-4DB2-BD59-A6C34878D82A}">
                    <a16:rowId xmlns:a16="http://schemas.microsoft.com/office/drawing/2014/main" xmlns="" val="1619174348"/>
                  </a:ext>
                </a:extLst>
              </a:tr>
            </a:tbl>
          </a:graphicData>
        </a:graphic>
      </p:graphicFrame>
      <p:sp>
        <p:nvSpPr>
          <p:cNvPr id="22" name="文本框 21">
            <a:extLst>
              <a:ext uri="{FF2B5EF4-FFF2-40B4-BE49-F238E27FC236}">
                <a16:creationId xmlns:a16="http://schemas.microsoft.com/office/drawing/2014/main" xmlns="" id="{3F37DB96-E47E-4AAD-9A4F-92228E24C0AC}"/>
              </a:ext>
            </a:extLst>
          </p:cNvPr>
          <p:cNvSpPr txBox="1"/>
          <p:nvPr/>
        </p:nvSpPr>
        <p:spPr>
          <a:xfrm>
            <a:off x="876777" y="1141323"/>
            <a:ext cx="4100576"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）选题背景</a:t>
            </a:r>
          </a:p>
        </p:txBody>
      </p:sp>
      <p:sp>
        <p:nvSpPr>
          <p:cNvPr id="23" name="文本框 22">
            <a:extLst>
              <a:ext uri="{FF2B5EF4-FFF2-40B4-BE49-F238E27FC236}">
                <a16:creationId xmlns:a16="http://schemas.microsoft.com/office/drawing/2014/main" xmlns="" id="{D316E415-3639-4048-A155-61687D442A42}"/>
              </a:ext>
            </a:extLst>
          </p:cNvPr>
          <p:cNvSpPr txBox="1"/>
          <p:nvPr/>
        </p:nvSpPr>
        <p:spPr>
          <a:xfrm>
            <a:off x="597025" y="1948582"/>
            <a:ext cx="5649803" cy="2346283"/>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近年来在中国经济快速发展的情况下，化妆品行业也一直保持着快速增长。据</a:t>
            </a:r>
            <a:r>
              <a:rPr lang="en-US" altLang="zh-CN" sz="2000" dirty="0">
                <a:latin typeface="微软雅黑" panose="020B0503020204020204" pitchFamily="34" charset="-122"/>
                <a:ea typeface="微软雅黑" panose="020B0503020204020204" pitchFamily="34" charset="-122"/>
              </a:rPr>
              <a:t>Euromonitor</a:t>
            </a:r>
            <a:r>
              <a:rPr lang="zh-CN" altLang="zh-CN" sz="2000" dirty="0">
                <a:latin typeface="微软雅黑" panose="020B0503020204020204" pitchFamily="34" charset="-122"/>
                <a:ea typeface="微软雅黑" panose="020B0503020204020204" pitchFamily="34" charset="-122"/>
              </a:rPr>
              <a:t>资料显示，护肤品在</a:t>
            </a:r>
            <a:r>
              <a:rPr lang="en-US" altLang="zh-CN" sz="2000" dirty="0">
                <a:latin typeface="微软雅黑" panose="020B0503020204020204" pitchFamily="34" charset="-122"/>
                <a:ea typeface="微软雅黑" panose="020B0503020204020204" pitchFamily="34" charset="-122"/>
              </a:rPr>
              <a:t>2017</a:t>
            </a:r>
            <a:r>
              <a:rPr lang="zh-CN" altLang="zh-CN" sz="2000" dirty="0">
                <a:latin typeface="微软雅黑" panose="020B0503020204020204" pitchFamily="34" charset="-122"/>
                <a:ea typeface="微软雅黑" panose="020B0503020204020204" pitchFamily="34" charset="-122"/>
              </a:rPr>
              <a:t>年零售额达</a:t>
            </a:r>
            <a:r>
              <a:rPr lang="en-US" altLang="zh-CN" sz="2000" dirty="0">
                <a:latin typeface="微软雅黑" panose="020B0503020204020204" pitchFamily="34" charset="-122"/>
                <a:ea typeface="微软雅黑" panose="020B0503020204020204" pitchFamily="34" charset="-122"/>
              </a:rPr>
              <a:t>1,867</a:t>
            </a:r>
            <a:r>
              <a:rPr lang="zh-CN" altLang="zh-CN" sz="2000" dirty="0">
                <a:latin typeface="微软雅黑" panose="020B0503020204020204" pitchFamily="34" charset="-122"/>
                <a:ea typeface="微软雅黑" panose="020B0503020204020204" pitchFamily="34" charset="-122"/>
              </a:rPr>
              <a:t>亿元</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人民币，下同</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，彩妆为</a:t>
            </a:r>
            <a:r>
              <a:rPr lang="en-US" altLang="zh-CN" sz="2000" dirty="0">
                <a:latin typeface="微软雅黑" panose="020B0503020204020204" pitchFamily="34" charset="-122"/>
                <a:ea typeface="微软雅黑" panose="020B0503020204020204" pitchFamily="34" charset="-122"/>
              </a:rPr>
              <a:t>344</a:t>
            </a:r>
            <a:r>
              <a:rPr lang="zh-CN" altLang="zh-CN" sz="2000" dirty="0">
                <a:latin typeface="微软雅黑" panose="020B0503020204020204" pitchFamily="34" charset="-122"/>
                <a:ea typeface="微软雅黑" panose="020B0503020204020204" pitchFamily="34" charset="-122"/>
              </a:rPr>
              <a:t>亿元，同时护肤品和彩妆的同比增长率分别为</a:t>
            </a:r>
            <a:r>
              <a:rPr lang="en-US" altLang="zh-CN" sz="2000" dirty="0">
                <a:latin typeface="微软雅黑" panose="020B0503020204020204" pitchFamily="34" charset="-122"/>
                <a:ea typeface="微软雅黑" panose="020B0503020204020204" pitchFamily="34" charset="-122"/>
              </a:rPr>
              <a:t>10.3%</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21.3%</a:t>
            </a:r>
            <a:r>
              <a:rPr lang="zh-CN"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xmlns="" id="{99BF9D24-9FB9-4946-B5E5-1186404856CE}"/>
              </a:ext>
            </a:extLst>
          </p:cNvPr>
          <p:cNvSpPr txBox="1"/>
          <p:nvPr/>
        </p:nvSpPr>
        <p:spPr>
          <a:xfrm>
            <a:off x="6440948" y="634905"/>
            <a:ext cx="5246853" cy="87440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据国家统计局资料显示，近年来限额以上批发和零售业化妆品的零售额如下：</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01 </a:t>
            </a:r>
            <a:r>
              <a:rPr lang="zh-CN" altLang="en-US" sz="3600" b="1" dirty="0">
                <a:solidFill>
                  <a:schemeClr val="tx1">
                    <a:lumMod val="85000"/>
                    <a:lumOff val="15000"/>
                  </a:schemeClr>
                </a:solidFill>
                <a:cs typeface="+mn-lt"/>
              </a:rPr>
              <a:t>项目</a:t>
            </a:r>
            <a:r>
              <a:rPr lang="zh-CN" altLang="en-US" sz="3600" b="1" dirty="0" smtClean="0">
                <a:solidFill>
                  <a:schemeClr val="tx1">
                    <a:lumMod val="85000"/>
                    <a:lumOff val="15000"/>
                  </a:schemeClr>
                </a:solidFill>
                <a:cs typeface="+mn-lt"/>
              </a:rPr>
              <a:t>背景</a:t>
            </a:r>
            <a:endParaRPr lang="zh-CN" altLang="en-US" sz="3600" b="1" dirty="0">
              <a:solidFill>
                <a:schemeClr val="tx1">
                  <a:lumMod val="85000"/>
                  <a:lumOff val="15000"/>
                </a:schemeClr>
              </a:solidFill>
              <a:cs typeface="+mn-lt"/>
            </a:endParaRPr>
          </a:p>
        </p:txBody>
      </p:sp>
      <p:sp>
        <p:nvSpPr>
          <p:cNvPr id="2" name="文本框 1">
            <a:extLst>
              <a:ext uri="{FF2B5EF4-FFF2-40B4-BE49-F238E27FC236}">
                <a16:creationId xmlns:a16="http://schemas.microsoft.com/office/drawing/2014/main" xmlns="" id="{20157F58-9C67-4981-A82D-1A0F96FD336C}"/>
              </a:ext>
            </a:extLst>
          </p:cNvPr>
          <p:cNvSpPr txBox="1"/>
          <p:nvPr/>
        </p:nvSpPr>
        <p:spPr>
          <a:xfrm>
            <a:off x="395907" y="1302289"/>
            <a:ext cx="5621773" cy="501675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得益于互联网的发展和智能设备、社交媒体的普及，越来越多的女孩开始在她们的智能设备上通过互联网浏览各类美妆教程。在受年轻女性欢迎的</a:t>
            </a:r>
            <a:r>
              <a:rPr lang="en-US" altLang="zh-CN" sz="2000" dirty="0">
                <a:latin typeface="微软雅黑" panose="020B0503020204020204" pitchFamily="34" charset="-122"/>
                <a:ea typeface="微软雅黑" panose="020B0503020204020204" pitchFamily="34" charset="-122"/>
              </a:rPr>
              <a:t>App</a:t>
            </a:r>
            <a:r>
              <a:rPr lang="zh-CN" altLang="zh-CN" sz="2000" dirty="0">
                <a:latin typeface="微软雅黑" panose="020B0503020204020204" pitchFamily="34" charset="-122"/>
                <a:ea typeface="微软雅黑" panose="020B0503020204020204" pitchFamily="34" charset="-122"/>
              </a:rPr>
              <a:t>“小红书”中，只搜索“口红”即会出现</a:t>
            </a:r>
            <a:r>
              <a:rPr lang="en-US" altLang="zh-CN" sz="2000" dirty="0">
                <a:latin typeface="微软雅黑" panose="020B0503020204020204" pitchFamily="34" charset="-122"/>
                <a:ea typeface="微软雅黑" panose="020B0503020204020204" pitchFamily="34" charset="-122"/>
              </a:rPr>
              <a:t>98.6</a:t>
            </a:r>
            <a:r>
              <a:rPr lang="zh-CN" altLang="zh-CN" sz="2000" dirty="0">
                <a:latin typeface="微软雅黑" panose="020B0503020204020204" pitchFamily="34" charset="-122"/>
                <a:ea typeface="微软雅黑" panose="020B0503020204020204" pitchFamily="34" charset="-122"/>
              </a:rPr>
              <a:t>万篇相关文章；在时下流行的视频网站</a:t>
            </a:r>
            <a:r>
              <a:rPr lang="en-US" altLang="zh-CN" sz="2000" dirty="0" err="1">
                <a:latin typeface="微软雅黑" panose="020B0503020204020204" pitchFamily="34" charset="-122"/>
                <a:ea typeface="微软雅黑" panose="020B0503020204020204" pitchFamily="34" charset="-122"/>
              </a:rPr>
              <a:t>bilibili</a:t>
            </a:r>
            <a:r>
              <a:rPr lang="zh-CN" altLang="zh-CN" sz="2000" dirty="0">
                <a:latin typeface="微软雅黑" panose="020B0503020204020204" pitchFamily="34" charset="-122"/>
                <a:ea typeface="微软雅黑" panose="020B0503020204020204" pitchFamily="34" charset="-122"/>
              </a:rPr>
              <a:t>中，搜索“美妆教程”，会发现有至少一千个观看量超过</a:t>
            </a:r>
            <a:r>
              <a:rPr lang="en-US" altLang="zh-CN" sz="2000" dirty="0">
                <a:latin typeface="微软雅黑" panose="020B0503020204020204" pitchFamily="34" charset="-122"/>
                <a:ea typeface="微软雅黑" panose="020B0503020204020204" pitchFamily="34" charset="-122"/>
              </a:rPr>
              <a:t>13</a:t>
            </a:r>
            <a:r>
              <a:rPr lang="zh-CN" altLang="zh-CN" sz="2000" dirty="0">
                <a:latin typeface="微软雅黑" panose="020B0503020204020204" pitchFamily="34" charset="-122"/>
                <a:ea typeface="微软雅黑" panose="020B0503020204020204" pitchFamily="34" charset="-122"/>
              </a:rPr>
              <a:t>万的美妆教程视频。</a:t>
            </a:r>
          </a:p>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几乎每个年轻女性，都想高效地寻找最适合自己的美妆产品，了解到最合适自己的美丽妆容。她们在美妆方面，并不会过于吝惜金钱。</a:t>
            </a:r>
            <a:endParaRPr lang="zh-CN"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8"/>
          <a:stretch>
            <a:fillRect/>
          </a:stretch>
        </p:blipFill>
        <p:spPr>
          <a:xfrm>
            <a:off x="6017680" y="3520472"/>
            <a:ext cx="5931946" cy="3244226"/>
          </a:xfrm>
          <a:prstGeom prst="rect">
            <a:avLst/>
          </a:prstGeom>
        </p:spPr>
      </p:pic>
      <p:pic>
        <p:nvPicPr>
          <p:cNvPr id="11" name="图片 10"/>
          <p:cNvPicPr>
            <a:picLocks noChangeAspect="1"/>
          </p:cNvPicPr>
          <p:nvPr/>
        </p:nvPicPr>
        <p:blipFill rotWithShape="1">
          <a:blip r:embed="rId9"/>
          <a:srcRect t="3375" b="34008"/>
          <a:stretch/>
        </p:blipFill>
        <p:spPr>
          <a:xfrm>
            <a:off x="6350307" y="0"/>
            <a:ext cx="3855697" cy="429420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01 </a:t>
            </a:r>
            <a:r>
              <a:rPr lang="zh-CN" altLang="en-US" sz="3600" b="1" dirty="0">
                <a:solidFill>
                  <a:schemeClr val="tx1">
                    <a:lumMod val="85000"/>
                    <a:lumOff val="15000"/>
                  </a:schemeClr>
                </a:solidFill>
                <a:cs typeface="+mn-lt"/>
              </a:rPr>
              <a:t>项目</a:t>
            </a:r>
            <a:r>
              <a:rPr lang="zh-CN" altLang="en-US" sz="3600" b="1" dirty="0" smtClean="0">
                <a:solidFill>
                  <a:schemeClr val="tx1">
                    <a:lumMod val="85000"/>
                    <a:lumOff val="15000"/>
                  </a:schemeClr>
                </a:solidFill>
                <a:cs typeface="+mn-lt"/>
              </a:rPr>
              <a:t>背景</a:t>
            </a:r>
            <a:endParaRPr lang="zh-CN" altLang="en-US" sz="3600" b="1" dirty="0">
              <a:solidFill>
                <a:schemeClr val="tx1">
                  <a:lumMod val="85000"/>
                  <a:lumOff val="15000"/>
                </a:schemeClr>
              </a:solidFill>
              <a:cs typeface="+mn-lt"/>
            </a:endParaRPr>
          </a:p>
        </p:txBody>
      </p:sp>
      <p:sp>
        <p:nvSpPr>
          <p:cNvPr id="8" name="文本框 7">
            <a:extLst>
              <a:ext uri="{FF2B5EF4-FFF2-40B4-BE49-F238E27FC236}">
                <a16:creationId xmlns:a16="http://schemas.microsoft.com/office/drawing/2014/main" xmlns="" id="{9BDDD123-AA48-4310-9CDF-BFC7AD515522}"/>
              </a:ext>
            </a:extLst>
          </p:cNvPr>
          <p:cNvSpPr txBox="1"/>
          <p:nvPr/>
        </p:nvSpPr>
        <p:spPr>
          <a:xfrm>
            <a:off x="776163" y="1140643"/>
            <a:ext cx="4201190"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）市场机会</a:t>
            </a:r>
          </a:p>
        </p:txBody>
      </p:sp>
      <p:sp>
        <p:nvSpPr>
          <p:cNvPr id="14" name="文本框 13">
            <a:extLst>
              <a:ext uri="{FF2B5EF4-FFF2-40B4-BE49-F238E27FC236}">
                <a16:creationId xmlns:a16="http://schemas.microsoft.com/office/drawing/2014/main" xmlns="" id="{220578E5-6757-4513-BF92-BA74F690F024}"/>
              </a:ext>
            </a:extLst>
          </p:cNvPr>
          <p:cNvSpPr txBox="1"/>
          <p:nvPr/>
        </p:nvSpPr>
        <p:spPr>
          <a:xfrm>
            <a:off x="155897" y="1725418"/>
            <a:ext cx="4804476" cy="3139321"/>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根据</a:t>
            </a:r>
            <a:r>
              <a:rPr lang="en-US" altLang="zh-CN" sz="2000" dirty="0" err="1">
                <a:latin typeface="微软雅黑" panose="020B0503020204020204" pitchFamily="34" charset="-122"/>
                <a:ea typeface="微软雅黑" panose="020B0503020204020204" pitchFamily="34" charset="-122"/>
              </a:rPr>
              <a:t>CBNData</a:t>
            </a:r>
            <a:r>
              <a:rPr lang="zh-CN" altLang="zh-CN" sz="2000" dirty="0">
                <a:latin typeface="微软雅黑" panose="020B0503020204020204" pitchFamily="34" charset="-122"/>
                <a:ea typeface="微软雅黑" panose="020B0503020204020204" pitchFamily="34" charset="-122"/>
              </a:rPr>
              <a:t>《报告》显示，近年来线上彩妆品类销售额持续高速增长。其中年轻女性属线上彩妆品类的核心消费群体，且消费力超群，尤其是</a:t>
            </a:r>
            <a:r>
              <a:rPr lang="en-US" altLang="zh-CN" sz="2000" dirty="0">
                <a:latin typeface="微软雅黑" panose="020B0503020204020204" pitchFamily="34" charset="-122"/>
                <a:ea typeface="微软雅黑" panose="020B0503020204020204" pitchFamily="34" charset="-122"/>
              </a:rPr>
              <a:t>90</a:t>
            </a:r>
            <a:r>
              <a:rPr lang="zh-CN" altLang="zh-CN" sz="2000" dirty="0">
                <a:latin typeface="微软雅黑" panose="020B0503020204020204" pitchFamily="34" charset="-122"/>
                <a:ea typeface="微软雅黑" panose="020B0503020204020204" pitchFamily="34" charset="-122"/>
              </a:rPr>
              <a:t>后女性消费者不论从人数占比还是消费额占比，均属不同代际女性中最高。</a:t>
            </a:r>
          </a:p>
          <a:p>
            <a:endParaRPr lang="zh-CN" altLang="en-US" dirty="0"/>
          </a:p>
        </p:txBody>
      </p:sp>
      <p:grpSp>
        <p:nvGrpSpPr>
          <p:cNvPr id="41" name="d6d8d7c7-2e94-40b2-8562-dede395355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65DCE25C-9D45-4953-A4B3-EF3AC1E5CF0D}"/>
              </a:ext>
            </a:extLst>
          </p:cNvPr>
          <p:cNvGrpSpPr>
            <a:grpSpLocks noChangeAspect="1"/>
          </p:cNvGrpSpPr>
          <p:nvPr>
            <p:custDataLst>
              <p:tags r:id="rId1"/>
            </p:custDataLst>
          </p:nvPr>
        </p:nvGrpSpPr>
        <p:grpSpPr>
          <a:xfrm>
            <a:off x="283033" y="4597259"/>
            <a:ext cx="4479554" cy="1927216"/>
            <a:chOff x="3976559" y="2695789"/>
            <a:chExt cx="4479554" cy="1927216"/>
          </a:xfrm>
        </p:grpSpPr>
        <p:grpSp>
          <p:nvGrpSpPr>
            <p:cNvPr id="42" name="íṧ1iďé">
              <a:extLst>
                <a:ext uri="{FF2B5EF4-FFF2-40B4-BE49-F238E27FC236}">
                  <a16:creationId xmlns:a16="http://schemas.microsoft.com/office/drawing/2014/main" xmlns="" id="{5BE9C83D-C5DB-4753-81B8-055237EDE078}"/>
                </a:ext>
              </a:extLst>
            </p:cNvPr>
            <p:cNvGrpSpPr/>
            <p:nvPr/>
          </p:nvGrpSpPr>
          <p:grpSpPr>
            <a:xfrm>
              <a:off x="5298928" y="2695789"/>
              <a:ext cx="1238555" cy="1927216"/>
              <a:chOff x="3581400" y="1798638"/>
              <a:chExt cx="1516063" cy="2359024"/>
            </a:xfrm>
          </p:grpSpPr>
          <p:sp>
            <p:nvSpPr>
              <p:cNvPr id="69" name="ïṣľide">
                <a:extLst>
                  <a:ext uri="{FF2B5EF4-FFF2-40B4-BE49-F238E27FC236}">
                    <a16:creationId xmlns:a16="http://schemas.microsoft.com/office/drawing/2014/main" xmlns="" id="{8F2C4B6F-F268-47FC-B315-36EC5CE1A46E}"/>
                  </a:ext>
                </a:extLst>
              </p:cNvPr>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70" name="íṣlíḑè">
                <a:extLst>
                  <a:ext uri="{FF2B5EF4-FFF2-40B4-BE49-F238E27FC236}">
                    <a16:creationId xmlns:a16="http://schemas.microsoft.com/office/drawing/2014/main" xmlns="" id="{FFBE2599-415F-473B-94AA-22DC3413D390}"/>
                  </a:ext>
                </a:extLst>
              </p:cNvPr>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43" name="iś1îḋe">
              <a:extLst>
                <a:ext uri="{FF2B5EF4-FFF2-40B4-BE49-F238E27FC236}">
                  <a16:creationId xmlns:a16="http://schemas.microsoft.com/office/drawing/2014/main" xmlns="" id="{259541B8-6E06-4785-89D2-B1139165E1E1}"/>
                </a:ext>
              </a:extLst>
            </p:cNvPr>
            <p:cNvSpPr/>
            <p:nvPr/>
          </p:nvSpPr>
          <p:spPr>
            <a:xfrm>
              <a:off x="3976559" y="2695789"/>
              <a:ext cx="1921381" cy="1927216"/>
            </a:xfrm>
            <a:prstGeom prst="diamond">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nvGrpSpPr>
            <p:cNvPr id="44" name="iṥ1ïďe">
              <a:extLst>
                <a:ext uri="{FF2B5EF4-FFF2-40B4-BE49-F238E27FC236}">
                  <a16:creationId xmlns:a16="http://schemas.microsoft.com/office/drawing/2014/main" xmlns="" id="{57840815-CA87-4C81-8B5A-0A3B364908D0}"/>
                </a:ext>
              </a:extLst>
            </p:cNvPr>
            <p:cNvGrpSpPr/>
            <p:nvPr/>
          </p:nvGrpSpPr>
          <p:grpSpPr>
            <a:xfrm>
              <a:off x="5938471" y="2695789"/>
              <a:ext cx="1238555" cy="1927216"/>
              <a:chOff x="3581400" y="1798638"/>
              <a:chExt cx="1516063" cy="2359024"/>
            </a:xfrm>
          </p:grpSpPr>
          <p:sp>
            <p:nvSpPr>
              <p:cNvPr id="67" name="ïś1íḓe">
                <a:extLst>
                  <a:ext uri="{FF2B5EF4-FFF2-40B4-BE49-F238E27FC236}">
                    <a16:creationId xmlns:a16="http://schemas.microsoft.com/office/drawing/2014/main" xmlns="" id="{0960D59E-744C-408E-8F94-A38100232170}"/>
                  </a:ext>
                </a:extLst>
              </p:cNvPr>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68" name="îṧḷíḓè">
                <a:extLst>
                  <a:ext uri="{FF2B5EF4-FFF2-40B4-BE49-F238E27FC236}">
                    <a16:creationId xmlns:a16="http://schemas.microsoft.com/office/drawing/2014/main" xmlns="" id="{F2EDFD3F-C865-4AFE-8E38-3B54C8C17147}"/>
                  </a:ext>
                </a:extLst>
              </p:cNvPr>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45" name="íṧľîḋé">
              <a:extLst>
                <a:ext uri="{FF2B5EF4-FFF2-40B4-BE49-F238E27FC236}">
                  <a16:creationId xmlns:a16="http://schemas.microsoft.com/office/drawing/2014/main" xmlns="" id="{29EF36B8-188D-4DBE-9C03-B4839D5562D5}"/>
                </a:ext>
              </a:extLst>
            </p:cNvPr>
            <p:cNvGrpSpPr/>
            <p:nvPr/>
          </p:nvGrpSpPr>
          <p:grpSpPr>
            <a:xfrm>
              <a:off x="6578014" y="2695789"/>
              <a:ext cx="1238555" cy="1927216"/>
              <a:chOff x="3581400" y="1798638"/>
              <a:chExt cx="1516063" cy="2359024"/>
            </a:xfrm>
          </p:grpSpPr>
          <p:sp>
            <p:nvSpPr>
              <p:cNvPr id="65" name="íṥlïdè">
                <a:extLst>
                  <a:ext uri="{FF2B5EF4-FFF2-40B4-BE49-F238E27FC236}">
                    <a16:creationId xmlns:a16="http://schemas.microsoft.com/office/drawing/2014/main" xmlns="" id="{305636F8-16FC-4072-B604-F1E838A51EE6}"/>
                  </a:ext>
                </a:extLst>
              </p:cNvPr>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66" name="íṧ1îḍè">
                <a:extLst>
                  <a:ext uri="{FF2B5EF4-FFF2-40B4-BE49-F238E27FC236}">
                    <a16:creationId xmlns:a16="http://schemas.microsoft.com/office/drawing/2014/main" xmlns="" id="{0D3DCA59-1E5D-4F26-97EF-D1DE8595C908}"/>
                  </a:ext>
                </a:extLst>
              </p:cNvPr>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E19520">
                  <a:alpha val="50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47" name="ïṧļîḓe">
              <a:extLst>
                <a:ext uri="{FF2B5EF4-FFF2-40B4-BE49-F238E27FC236}">
                  <a16:creationId xmlns:a16="http://schemas.microsoft.com/office/drawing/2014/main" xmlns="" id="{5969D405-17F1-40C8-8107-0FF53D5BCD3D}"/>
                </a:ext>
              </a:extLst>
            </p:cNvPr>
            <p:cNvGrpSpPr/>
            <p:nvPr/>
          </p:nvGrpSpPr>
          <p:grpSpPr>
            <a:xfrm>
              <a:off x="7217558" y="2695789"/>
              <a:ext cx="1238555" cy="1927216"/>
              <a:chOff x="3581400" y="1798638"/>
              <a:chExt cx="1516063" cy="2359024"/>
            </a:xfrm>
          </p:grpSpPr>
          <p:sp>
            <p:nvSpPr>
              <p:cNvPr id="63" name="î$1îďè">
                <a:extLst>
                  <a:ext uri="{FF2B5EF4-FFF2-40B4-BE49-F238E27FC236}">
                    <a16:creationId xmlns:a16="http://schemas.microsoft.com/office/drawing/2014/main" xmlns="" id="{3094EC20-C9E5-4002-B9D6-CAC0A4193E6D}"/>
                  </a:ext>
                </a:extLst>
              </p:cNvPr>
              <p:cNvSpPr/>
              <p:nvPr/>
            </p:nvSpPr>
            <p:spPr bwMode="auto">
              <a:xfrm>
                <a:off x="3581400" y="1798638"/>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64" name="ïṡlîďè">
                <a:extLst>
                  <a:ext uri="{FF2B5EF4-FFF2-40B4-BE49-F238E27FC236}">
                    <a16:creationId xmlns:a16="http://schemas.microsoft.com/office/drawing/2014/main" xmlns="" id="{BC37958B-9148-49F4-828F-E1523BD2CDF3}"/>
                  </a:ext>
                </a:extLst>
              </p:cNvPr>
              <p:cNvSpPr/>
              <p:nvPr/>
            </p:nvSpPr>
            <p:spPr bwMode="auto">
              <a:xfrm flipV="1">
                <a:off x="3581400" y="2978150"/>
                <a:ext cx="1516063" cy="1179512"/>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rgbClr val="4D868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grpSp>
          <p:nvGrpSpPr>
            <p:cNvPr id="48" name="ïṡľïḍê">
              <a:extLst>
                <a:ext uri="{FF2B5EF4-FFF2-40B4-BE49-F238E27FC236}">
                  <a16:creationId xmlns:a16="http://schemas.microsoft.com/office/drawing/2014/main" xmlns="" id="{A6240B5C-7224-4CED-BBDF-E63DBB1E06D0}"/>
                </a:ext>
              </a:extLst>
            </p:cNvPr>
            <p:cNvGrpSpPr/>
            <p:nvPr/>
          </p:nvGrpSpPr>
          <p:grpSpPr>
            <a:xfrm>
              <a:off x="4511128" y="3303476"/>
              <a:ext cx="852240" cy="711847"/>
              <a:chOff x="3019425" y="1354783"/>
              <a:chExt cx="4010025" cy="3349423"/>
            </a:xfrm>
            <a:solidFill>
              <a:schemeClr val="bg1"/>
            </a:solidFill>
          </p:grpSpPr>
          <p:sp>
            <p:nvSpPr>
              <p:cNvPr id="53" name="iṩḻíḓè">
                <a:extLst>
                  <a:ext uri="{FF2B5EF4-FFF2-40B4-BE49-F238E27FC236}">
                    <a16:creationId xmlns:a16="http://schemas.microsoft.com/office/drawing/2014/main" xmlns="" id="{DEE3F477-4367-4B34-BCBD-2C4610B7F50B}"/>
                  </a:ext>
                </a:extLst>
              </p:cNvPr>
              <p:cNvSpPr/>
              <p:nvPr/>
            </p:nvSpPr>
            <p:spPr bwMode="auto">
              <a:xfrm>
                <a:off x="3034665"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4" name="íşḻïďê">
                <a:extLst>
                  <a:ext uri="{FF2B5EF4-FFF2-40B4-BE49-F238E27FC236}">
                    <a16:creationId xmlns:a16="http://schemas.microsoft.com/office/drawing/2014/main" xmlns="" id="{9446951E-AE6C-4DAC-B776-54F177CB977B}"/>
                  </a:ext>
                </a:extLst>
              </p:cNvPr>
              <p:cNvSpPr/>
              <p:nvPr/>
            </p:nvSpPr>
            <p:spPr bwMode="auto">
              <a:xfrm>
                <a:off x="3019425"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5" name="iś1ïdé">
                <a:extLst>
                  <a:ext uri="{FF2B5EF4-FFF2-40B4-BE49-F238E27FC236}">
                    <a16:creationId xmlns:a16="http://schemas.microsoft.com/office/drawing/2014/main" xmlns="" id="{731B84C4-776C-497F-927E-35190FDC437D}"/>
                  </a:ext>
                </a:extLst>
              </p:cNvPr>
              <p:cNvSpPr/>
              <p:nvPr/>
            </p:nvSpPr>
            <p:spPr bwMode="auto">
              <a:xfrm flipH="1">
                <a:off x="3875087" y="1354783"/>
                <a:ext cx="2308226" cy="2307580"/>
              </a:xfrm>
              <a:custGeom>
                <a:avLst/>
                <a:gdLst>
                  <a:gd name="connsiteX0" fmla="*/ 1231004 w 2308226"/>
                  <a:gd name="connsiteY0" fmla="*/ 19 h 2307580"/>
                  <a:gd name="connsiteX1" fmla="*/ 1154113 w 2308226"/>
                  <a:gd name="connsiteY1" fmla="*/ 546 h 2307580"/>
                  <a:gd name="connsiteX2" fmla="*/ 0 w 2308226"/>
                  <a:gd name="connsiteY2" fmla="*/ 80523 h 2307580"/>
                  <a:gd name="connsiteX3" fmla="*/ 894901 w 2308226"/>
                  <a:gd name="connsiteY3" fmla="*/ 2307580 h 2307580"/>
                  <a:gd name="connsiteX4" fmla="*/ 1154113 w 2308226"/>
                  <a:gd name="connsiteY4" fmla="*/ 2307580 h 2307580"/>
                  <a:gd name="connsiteX5" fmla="*/ 1413326 w 2308226"/>
                  <a:gd name="connsiteY5" fmla="*/ 2307580 h 2307580"/>
                  <a:gd name="connsiteX6" fmla="*/ 2308226 w 2308226"/>
                  <a:gd name="connsiteY6" fmla="*/ 80523 h 2307580"/>
                  <a:gd name="connsiteX7" fmla="*/ 1231004 w 2308226"/>
                  <a:gd name="connsiteY7" fmla="*/ 19 h 230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226" h="2307580">
                    <a:moveTo>
                      <a:pt x="1231004" y="19"/>
                    </a:moveTo>
                    <a:cubicBezTo>
                      <a:pt x="1182537" y="114"/>
                      <a:pt x="1154113" y="546"/>
                      <a:pt x="1154113" y="546"/>
                    </a:cubicBezTo>
                    <a:cubicBezTo>
                      <a:pt x="1154113" y="546"/>
                      <a:pt x="345617" y="-11758"/>
                      <a:pt x="0" y="80523"/>
                    </a:cubicBezTo>
                    <a:cubicBezTo>
                      <a:pt x="0" y="80523"/>
                      <a:pt x="141950" y="1883086"/>
                      <a:pt x="894901" y="2307580"/>
                    </a:cubicBezTo>
                    <a:cubicBezTo>
                      <a:pt x="1154113" y="2307580"/>
                      <a:pt x="1154113" y="2307580"/>
                      <a:pt x="1154113" y="2307580"/>
                    </a:cubicBezTo>
                    <a:cubicBezTo>
                      <a:pt x="1154113" y="2307580"/>
                      <a:pt x="1154113" y="2307580"/>
                      <a:pt x="1413326" y="2307580"/>
                    </a:cubicBezTo>
                    <a:cubicBezTo>
                      <a:pt x="2166276" y="1883086"/>
                      <a:pt x="2308226" y="80523"/>
                      <a:pt x="2308226" y="80523"/>
                    </a:cubicBezTo>
                    <a:cubicBezTo>
                      <a:pt x="2027413" y="5545"/>
                      <a:pt x="1441026" y="-391"/>
                      <a:pt x="1231004" y="19"/>
                    </a:cubicBezTo>
                    <a:close/>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6" name="iṩḻîḓé">
                <a:extLst>
                  <a:ext uri="{FF2B5EF4-FFF2-40B4-BE49-F238E27FC236}">
                    <a16:creationId xmlns:a16="http://schemas.microsoft.com/office/drawing/2014/main" xmlns="" id="{6B8BBE87-64E5-471F-9B61-18358BA426A0}"/>
                  </a:ext>
                </a:extLst>
              </p:cNvPr>
              <p:cNvSpPr/>
              <p:nvPr/>
            </p:nvSpPr>
            <p:spPr bwMode="auto">
              <a:xfrm flipH="1">
                <a:off x="4770437" y="3884613"/>
                <a:ext cx="517526" cy="577850"/>
              </a:xfrm>
              <a:custGeom>
                <a:avLst/>
                <a:gdLst>
                  <a:gd name="connsiteX0" fmla="*/ 406628 w 517526"/>
                  <a:gd name="connsiteY0" fmla="*/ 0 h 577850"/>
                  <a:gd name="connsiteX1" fmla="*/ 258763 w 517526"/>
                  <a:gd name="connsiteY1" fmla="*/ 0 h 577850"/>
                  <a:gd name="connsiteX2" fmla="*/ 110899 w 517526"/>
                  <a:gd name="connsiteY2" fmla="*/ 0 h 577850"/>
                  <a:gd name="connsiteX3" fmla="*/ 0 w 517526"/>
                  <a:gd name="connsiteY3" fmla="*/ 577850 h 577850"/>
                  <a:gd name="connsiteX4" fmla="*/ 258763 w 517526"/>
                  <a:gd name="connsiteY4" fmla="*/ 577850 h 577850"/>
                  <a:gd name="connsiteX5" fmla="*/ 517526 w 517526"/>
                  <a:gd name="connsiteY5" fmla="*/ 577850 h 577850"/>
                  <a:gd name="connsiteX6" fmla="*/ 406628 w 517526"/>
                  <a:gd name="connsiteY6" fmla="*/ 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77850">
                    <a:moveTo>
                      <a:pt x="406628" y="0"/>
                    </a:moveTo>
                    <a:cubicBezTo>
                      <a:pt x="258763" y="0"/>
                      <a:pt x="258763" y="0"/>
                      <a:pt x="258763" y="0"/>
                    </a:cubicBezTo>
                    <a:cubicBezTo>
                      <a:pt x="258763" y="0"/>
                      <a:pt x="258763" y="0"/>
                      <a:pt x="110899" y="0"/>
                    </a:cubicBezTo>
                    <a:cubicBezTo>
                      <a:pt x="135543" y="522524"/>
                      <a:pt x="0" y="577850"/>
                      <a:pt x="0" y="577850"/>
                    </a:cubicBezTo>
                    <a:lnTo>
                      <a:pt x="258763" y="577850"/>
                    </a:lnTo>
                    <a:lnTo>
                      <a:pt x="517526" y="577850"/>
                    </a:lnTo>
                    <a:cubicBezTo>
                      <a:pt x="517526" y="577850"/>
                      <a:pt x="381984" y="522524"/>
                      <a:pt x="406628" y="0"/>
                    </a:cubicBezTo>
                    <a:close/>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7" name="ïşḻíḍè">
                <a:extLst>
                  <a:ext uri="{FF2B5EF4-FFF2-40B4-BE49-F238E27FC236}">
                    <a16:creationId xmlns:a16="http://schemas.microsoft.com/office/drawing/2014/main" xmlns="" id="{00897ADD-3BB1-464E-A196-568D1B40DE91}"/>
                  </a:ext>
                </a:extLst>
              </p:cNvPr>
              <p:cNvSpPr/>
              <p:nvPr/>
            </p:nvSpPr>
            <p:spPr>
              <a:xfrm>
                <a:off x="4730750" y="3657600"/>
                <a:ext cx="596900" cy="214313"/>
              </a:xfrm>
              <a:prstGeom prst="roundRect">
                <a:avLst>
                  <a:gd name="adj" fmla="val 174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8" name="iṧļïḓé">
                <a:extLst>
                  <a:ext uri="{FF2B5EF4-FFF2-40B4-BE49-F238E27FC236}">
                    <a16:creationId xmlns:a16="http://schemas.microsoft.com/office/drawing/2014/main" xmlns="" id="{1881F3AD-9412-4831-BBEE-711ACB4EDE7E}"/>
                  </a:ext>
                </a:extLst>
              </p:cNvPr>
              <p:cNvSpPr/>
              <p:nvPr/>
            </p:nvSpPr>
            <p:spPr>
              <a:xfrm flipH="1">
                <a:off x="4757737" y="3871913"/>
                <a:ext cx="542926" cy="2743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nvGrpSpPr>
              <p:cNvPr id="59" name="îśḷïḓé">
                <a:extLst>
                  <a:ext uri="{FF2B5EF4-FFF2-40B4-BE49-F238E27FC236}">
                    <a16:creationId xmlns:a16="http://schemas.microsoft.com/office/drawing/2014/main" xmlns="" id="{16CF8CA4-69E0-44AC-B2C1-D11C5D053A00}"/>
                  </a:ext>
                </a:extLst>
              </p:cNvPr>
              <p:cNvGrpSpPr/>
              <p:nvPr/>
            </p:nvGrpSpPr>
            <p:grpSpPr>
              <a:xfrm rot="10800000">
                <a:off x="4557712" y="4462461"/>
                <a:ext cx="942976" cy="241745"/>
                <a:chOff x="3306762" y="3657600"/>
                <a:chExt cx="596900" cy="241745"/>
              </a:xfrm>
              <a:grpFill/>
            </p:grpSpPr>
            <p:sp>
              <p:nvSpPr>
                <p:cNvPr id="61" name="íS1îḋè">
                  <a:extLst>
                    <a:ext uri="{FF2B5EF4-FFF2-40B4-BE49-F238E27FC236}">
                      <a16:creationId xmlns:a16="http://schemas.microsoft.com/office/drawing/2014/main" xmlns="" id="{ABDD6312-3952-4B0D-8F50-BDCA9D0C2389}"/>
                    </a:ext>
                  </a:extLst>
                </p:cNvPr>
                <p:cNvSpPr/>
                <p:nvPr/>
              </p:nvSpPr>
              <p:spPr>
                <a:xfrm>
                  <a:off x="3306762" y="3657600"/>
                  <a:ext cx="596900" cy="214313"/>
                </a:xfrm>
                <a:prstGeom prst="roundRect">
                  <a:avLst>
                    <a:gd name="adj" fmla="val 174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62" name="îŝliḑé">
                  <a:extLst>
                    <a:ext uri="{FF2B5EF4-FFF2-40B4-BE49-F238E27FC236}">
                      <a16:creationId xmlns:a16="http://schemas.microsoft.com/office/drawing/2014/main" xmlns="" id="{C8DC9A52-3157-4D54-9CE3-FBDF58836A66}"/>
                    </a:ext>
                  </a:extLst>
                </p:cNvPr>
                <p:cNvSpPr/>
                <p:nvPr/>
              </p:nvSpPr>
              <p:spPr>
                <a:xfrm flipH="1">
                  <a:off x="3333749" y="3871913"/>
                  <a:ext cx="542926" cy="2743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60" name="í$lïḍè">
                <a:extLst>
                  <a:ext uri="{FF2B5EF4-FFF2-40B4-BE49-F238E27FC236}">
                    <a16:creationId xmlns:a16="http://schemas.microsoft.com/office/drawing/2014/main" xmlns="" id="{A7EC5BBD-1E1D-4A0D-8D6C-17DD7E43EEB5}"/>
                  </a:ext>
                </a:extLst>
              </p:cNvPr>
              <p:cNvSpPr/>
              <p:nvPr/>
            </p:nvSpPr>
            <p:spPr bwMode="auto">
              <a:xfrm flipH="1">
                <a:off x="5803900" y="1758950"/>
                <a:ext cx="1225550" cy="1236663"/>
              </a:xfrm>
              <a:custGeom>
                <a:avLst/>
                <a:gdLst>
                  <a:gd name="T0" fmla="*/ 295 w 397"/>
                  <a:gd name="T1" fmla="*/ 37 h 402"/>
                  <a:gd name="T2" fmla="*/ 375 w 397"/>
                  <a:gd name="T3" fmla="*/ 350 h 402"/>
                  <a:gd name="T4" fmla="*/ 397 w 397"/>
                  <a:gd name="T5" fmla="*/ 402 h 402"/>
                  <a:gd name="T6" fmla="*/ 290 w 397"/>
                  <a:gd name="T7" fmla="*/ 3 h 402"/>
                </a:gdLst>
                <a:ahLst/>
                <a:cxnLst>
                  <a:cxn ang="0">
                    <a:pos x="T0" y="T1"/>
                  </a:cxn>
                  <a:cxn ang="0">
                    <a:pos x="T2" y="T3"/>
                  </a:cxn>
                  <a:cxn ang="0">
                    <a:pos x="T4" y="T5"/>
                  </a:cxn>
                  <a:cxn ang="0">
                    <a:pos x="T6" y="T7"/>
                  </a:cxn>
                </a:cxnLst>
                <a:rect l="0" t="0" r="r" b="b"/>
                <a:pathLst>
                  <a:path w="397" h="402">
                    <a:moveTo>
                      <a:pt x="295" y="37"/>
                    </a:moveTo>
                    <a:cubicBezTo>
                      <a:pt x="295" y="37"/>
                      <a:pt x="68" y="0"/>
                      <a:pt x="375" y="350"/>
                    </a:cubicBezTo>
                    <a:cubicBezTo>
                      <a:pt x="397" y="402"/>
                      <a:pt x="397" y="402"/>
                      <a:pt x="397" y="402"/>
                    </a:cubicBezTo>
                    <a:cubicBezTo>
                      <a:pt x="397" y="402"/>
                      <a:pt x="0" y="26"/>
                      <a:pt x="290" y="3"/>
                    </a:cubicBezTo>
                  </a:path>
                </a:pathLst>
              </a:custGeom>
              <a:grpFill/>
              <a:ln w="12700"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sp>
          <p:nvSpPr>
            <p:cNvPr id="49" name="íṩļíḑê">
              <a:extLst>
                <a:ext uri="{FF2B5EF4-FFF2-40B4-BE49-F238E27FC236}">
                  <a16:creationId xmlns:a16="http://schemas.microsoft.com/office/drawing/2014/main" xmlns="" id="{371AEDFB-3C03-4978-8ACB-8224FA67DD4E}"/>
                </a:ext>
              </a:extLst>
            </p:cNvPr>
            <p:cNvSpPr/>
            <p:nvPr/>
          </p:nvSpPr>
          <p:spPr bwMode="auto">
            <a:xfrm>
              <a:off x="8000688" y="3562800"/>
              <a:ext cx="224452" cy="19319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0" name="íşľîḓe">
              <a:extLst>
                <a:ext uri="{FF2B5EF4-FFF2-40B4-BE49-F238E27FC236}">
                  <a16:creationId xmlns:a16="http://schemas.microsoft.com/office/drawing/2014/main" xmlns="" id="{89535C1F-F7E7-4A77-9E6C-858C31F1FAE0}"/>
                </a:ext>
              </a:extLst>
            </p:cNvPr>
            <p:cNvSpPr/>
            <p:nvPr/>
          </p:nvSpPr>
          <p:spPr bwMode="auto">
            <a:xfrm>
              <a:off x="7359335" y="3543294"/>
              <a:ext cx="230371" cy="232212"/>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1" name="ísļíḍe">
              <a:extLst>
                <a:ext uri="{FF2B5EF4-FFF2-40B4-BE49-F238E27FC236}">
                  <a16:creationId xmlns:a16="http://schemas.microsoft.com/office/drawing/2014/main" xmlns="" id="{86E4DFAD-CD4B-4326-9F66-1ECDE3F5C6FD}"/>
                </a:ext>
              </a:extLst>
            </p:cNvPr>
            <p:cNvSpPr/>
            <p:nvPr/>
          </p:nvSpPr>
          <p:spPr bwMode="auto">
            <a:xfrm>
              <a:off x="6726474" y="3549861"/>
              <a:ext cx="233363" cy="219075"/>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sp>
          <p:nvSpPr>
            <p:cNvPr id="52" name="íṡ1îḋe">
              <a:extLst>
                <a:ext uri="{FF2B5EF4-FFF2-40B4-BE49-F238E27FC236}">
                  <a16:creationId xmlns:a16="http://schemas.microsoft.com/office/drawing/2014/main" xmlns="" id="{6AE4925D-8B56-4209-B6E1-8BEDB5921C8B}"/>
                </a:ext>
              </a:extLst>
            </p:cNvPr>
            <p:cNvSpPr/>
            <p:nvPr/>
          </p:nvSpPr>
          <p:spPr bwMode="auto">
            <a:xfrm>
              <a:off x="6100604" y="3560972"/>
              <a:ext cx="250825" cy="196851"/>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0000"/>
                </a:solidFill>
                <a:effectLst/>
                <a:uLnTx/>
                <a:uFillTx/>
                <a:ea typeface="FZHei-B01S"/>
                <a:cs typeface="+mn-lt"/>
                <a:sym typeface="+mn-lt"/>
              </a:endParaRPr>
            </a:p>
          </p:txBody>
        </p:sp>
      </p:grpSp>
      <p:pic>
        <p:nvPicPr>
          <p:cNvPr id="71" name="图片 70">
            <a:extLst>
              <a:ext uri="{FF2B5EF4-FFF2-40B4-BE49-F238E27FC236}">
                <a16:creationId xmlns:a16="http://schemas.microsoft.com/office/drawing/2014/main" xmlns="" id="{89F1CD9E-436B-4F76-ADBD-863558C288A2}"/>
              </a:ext>
            </a:extLst>
          </p:cNvPr>
          <p:cNvPicPr/>
          <p:nvPr/>
        </p:nvPicPr>
        <p:blipFill>
          <a:blip r:embed="rId9"/>
          <a:srcRect/>
          <a:stretch>
            <a:fillRect/>
          </a:stretch>
        </p:blipFill>
        <p:spPr bwMode="auto">
          <a:xfrm>
            <a:off x="5022562" y="1140643"/>
            <a:ext cx="7169437" cy="457643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02</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7" y="4120619"/>
            <a:ext cx="5372101" cy="645160"/>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latin typeface="+mn-ea"/>
              </a:rPr>
              <a:t>APP</a:t>
            </a:r>
            <a:r>
              <a:rPr lang="zh-CN" altLang="en-US" sz="3600" b="1" dirty="0">
                <a:solidFill>
                  <a:schemeClr val="tx1">
                    <a:lumMod val="85000"/>
                    <a:lumOff val="15000"/>
                  </a:schemeClr>
                </a:solidFill>
                <a:latin typeface="+mn-ea"/>
              </a:rPr>
              <a:t>产品</a:t>
            </a:r>
            <a:r>
              <a:rPr lang="en-US" altLang="zh-CN" sz="3600" b="1" dirty="0">
                <a:solidFill>
                  <a:schemeClr val="tx1">
                    <a:lumMod val="85000"/>
                    <a:lumOff val="15000"/>
                  </a:schemeClr>
                </a:solidFill>
                <a:latin typeface="+mn-ea"/>
              </a:rPr>
              <a:t>/</a:t>
            </a:r>
            <a:r>
              <a:rPr lang="zh-CN" altLang="en-US" sz="3600" b="1" dirty="0" smtClean="0">
                <a:solidFill>
                  <a:schemeClr val="tx1">
                    <a:lumMod val="85000"/>
                    <a:lumOff val="15000"/>
                  </a:schemeClr>
                </a:solidFill>
                <a:latin typeface="+mn-ea"/>
              </a:rPr>
              <a:t>服务</a:t>
            </a:r>
            <a:endParaRPr lang="zh-CN" altLang="en-US" sz="36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73"/>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308678" y="339295"/>
            <a:ext cx="4888178"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cs typeface="+mn-lt"/>
              </a:rPr>
              <a:t>02 APP</a:t>
            </a:r>
            <a:r>
              <a:rPr lang="zh-CN" altLang="en-US" sz="3600" b="1" dirty="0">
                <a:solidFill>
                  <a:schemeClr val="tx1">
                    <a:lumMod val="85000"/>
                    <a:lumOff val="15000"/>
                  </a:schemeClr>
                </a:solidFill>
                <a:cs typeface="+mn-lt"/>
              </a:rPr>
              <a:t>产品</a:t>
            </a:r>
            <a:r>
              <a:rPr lang="en-US" altLang="zh-CN" sz="3600" b="1" dirty="0">
                <a:solidFill>
                  <a:schemeClr val="tx1">
                    <a:lumMod val="85000"/>
                    <a:lumOff val="15000"/>
                  </a:schemeClr>
                </a:solidFill>
                <a:cs typeface="+mn-lt"/>
              </a:rPr>
              <a:t>/</a:t>
            </a:r>
            <a:r>
              <a:rPr lang="zh-CN" altLang="en-US" sz="3600" b="1" dirty="0" smtClean="0">
                <a:solidFill>
                  <a:schemeClr val="tx1">
                    <a:lumMod val="85000"/>
                    <a:lumOff val="15000"/>
                  </a:schemeClr>
                </a:solidFill>
                <a:cs typeface="+mn-lt"/>
              </a:rPr>
              <a:t>服务</a:t>
            </a:r>
            <a:endParaRPr lang="zh-CN" altLang="en-US" sz="3600" b="1" dirty="0">
              <a:solidFill>
                <a:schemeClr val="tx1">
                  <a:lumMod val="85000"/>
                  <a:lumOff val="15000"/>
                </a:schemeClr>
              </a:solidFill>
              <a:cs typeface="+mn-lt"/>
            </a:endParaRPr>
          </a:p>
        </p:txBody>
      </p:sp>
      <p:grpSp>
        <p:nvGrpSpPr>
          <p:cNvPr id="3" name="组合 2"/>
          <p:cNvGrpSpPr/>
          <p:nvPr/>
        </p:nvGrpSpPr>
        <p:grpSpPr>
          <a:xfrm>
            <a:off x="1383758" y="5652762"/>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9" name="文本框 18">
            <a:extLst>
              <a:ext uri="{FF2B5EF4-FFF2-40B4-BE49-F238E27FC236}">
                <a16:creationId xmlns:a16="http://schemas.microsoft.com/office/drawing/2014/main" xmlns="" id="{BC1F8541-D6FA-49FA-A2FD-8ED2B18FB79E}"/>
              </a:ext>
            </a:extLst>
          </p:cNvPr>
          <p:cNvSpPr txBox="1"/>
          <p:nvPr/>
        </p:nvSpPr>
        <p:spPr>
          <a:xfrm>
            <a:off x="461318" y="1681144"/>
            <a:ext cx="7120071" cy="2616101"/>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我们计划抓住“美妆推荐”方面的巨大市场，设计一款</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白月光</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美妆贴士</a:t>
            </a:r>
            <a:r>
              <a:rPr lang="en-US" altLang="zh-CN" sz="2400" dirty="0">
                <a:latin typeface="微软雅黑" panose="020B0503020204020204" pitchFamily="34" charset="-122"/>
                <a:ea typeface="微软雅黑" panose="020B0503020204020204" pitchFamily="34" charset="-122"/>
              </a:rPr>
              <a:t>App</a:t>
            </a:r>
            <a:r>
              <a:rPr lang="zh-CN" altLang="zh-CN" sz="2400" dirty="0">
                <a:latin typeface="微软雅黑" panose="020B0503020204020204" pitchFamily="34" charset="-122"/>
                <a:ea typeface="微软雅黑" panose="020B0503020204020204" pitchFamily="34" charset="-122"/>
              </a:rPr>
              <a:t>，应用当下热门的</a:t>
            </a:r>
            <a:r>
              <a:rPr lang="zh-CN" altLang="zh-CN" sz="2400" u="sng" dirty="0">
                <a:solidFill>
                  <a:srgbClr val="FF0000"/>
                </a:solidFill>
                <a:latin typeface="微软雅黑" panose="020B0503020204020204" pitchFamily="34" charset="-122"/>
                <a:ea typeface="微软雅黑" panose="020B0503020204020204" pitchFamily="34" charset="-122"/>
              </a:rPr>
              <a:t>机器学习</a:t>
            </a:r>
            <a:r>
              <a:rPr lang="zh-CN" altLang="zh-CN" sz="2400" dirty="0">
                <a:latin typeface="微软雅黑" panose="020B0503020204020204" pitchFamily="34" charset="-122"/>
                <a:ea typeface="微软雅黑" panose="020B0503020204020204" pitchFamily="34" charset="-122"/>
              </a:rPr>
              <a:t>技术，开发一个高效、功能完整的</a:t>
            </a:r>
            <a:r>
              <a:rPr lang="zh-CN" altLang="zh-CN" sz="2400" u="sng" dirty="0">
                <a:solidFill>
                  <a:srgbClr val="FF0000"/>
                </a:solidFill>
                <a:latin typeface="微软雅黑" panose="020B0503020204020204" pitchFamily="34" charset="-122"/>
                <a:ea typeface="微软雅黑" panose="020B0503020204020204" pitchFamily="34" charset="-122"/>
              </a:rPr>
              <a:t>美妆推荐应用</a:t>
            </a:r>
            <a:r>
              <a:rPr lang="zh-CN" altLang="zh-CN" sz="2400" dirty="0">
                <a:latin typeface="微软雅黑" panose="020B0503020204020204" pitchFamily="34" charset="-122"/>
                <a:ea typeface="微软雅黑" panose="020B0503020204020204" pitchFamily="34" charset="-122"/>
              </a:rPr>
              <a:t>，并进一步完善生态、</a:t>
            </a:r>
            <a:r>
              <a:rPr lang="zh-CN" altLang="zh-CN" sz="2400" u="sng" dirty="0">
                <a:solidFill>
                  <a:srgbClr val="FF0000"/>
                </a:solidFill>
                <a:latin typeface="微软雅黑" panose="020B0503020204020204" pitchFamily="34" charset="-122"/>
                <a:ea typeface="微软雅黑" panose="020B0503020204020204" pitchFamily="34" charset="-122"/>
              </a:rPr>
              <a:t>打造社区</a:t>
            </a:r>
            <a:r>
              <a:rPr lang="zh-CN" altLang="zh-CN" sz="2400" u="sng" dirty="0" smtClean="0">
                <a:solidFill>
                  <a:srgbClr val="FF0000"/>
                </a:solidFill>
                <a:latin typeface="微软雅黑" panose="020B0503020204020204" pitchFamily="34" charset="-122"/>
                <a:ea typeface="微软雅黑" panose="020B0503020204020204" pitchFamily="34" charset="-122"/>
              </a:rPr>
              <a:t>平台</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xmlns="" id="{A4D8A65D-C4C4-43B7-B1C2-20CE7BFBBB87}"/>
              </a:ext>
            </a:extLst>
          </p:cNvPr>
          <p:cNvPicPr/>
          <p:nvPr/>
        </p:nvPicPr>
        <p:blipFill rotWithShape="1">
          <a:blip r:embed="rId8"/>
          <a:srcRect l="391" t="1368" r="3713" b="2482"/>
          <a:stretch/>
        </p:blipFill>
        <p:spPr bwMode="auto">
          <a:xfrm>
            <a:off x="7660639" y="1167094"/>
            <a:ext cx="3806333" cy="3683424"/>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ISLIDE.DIAGRAM" val="d6d8d7c7-2e94-40b2-8562-dede39535533"/>
</p:tagLst>
</file>

<file path=ppt/tags/tag5.xml><?xml version="1.0" encoding="utf-8"?>
<p:tagLst xmlns:a="http://schemas.openxmlformats.org/drawingml/2006/main" xmlns:r="http://schemas.openxmlformats.org/officeDocument/2006/relationships" xmlns:p="http://schemas.openxmlformats.org/presentationml/2006/main">
  <p:tag name="ISLIDE.DIAGRAM" val="d6d8d7c7-2e94-40b2-8562-dede395355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1137</Words>
  <Application>Microsoft Macintosh PowerPoint</Application>
  <PresentationFormat>宽屏</PresentationFormat>
  <Paragraphs>109</Paragraphs>
  <Slides>17</Slides>
  <Notes>17</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Arial Unicode MS</vt:lpstr>
      <vt:lpstr>Elephant</vt:lpstr>
      <vt:lpstr>FZHei-B01S</vt:lpstr>
      <vt:lpstr>Geometr706 BlkCn BT</vt:lpstr>
      <vt:lpstr>Open Sans</vt:lpstr>
      <vt:lpstr>Times New Roman</vt:lpstr>
      <vt:lpstr>等线</vt:lpstr>
      <vt:lpstr>等线 Light</vt:lpstr>
      <vt:lpstr>方正姚体</vt:lpstr>
      <vt:lpstr>宋体</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dc:title>
  <dc:creator>张 建春</dc:creator>
  <cp:lastModifiedBy>Microsoft Office 用户</cp:lastModifiedBy>
  <cp:revision>74</cp:revision>
  <dcterms:created xsi:type="dcterms:W3CDTF">2018-10-13T02:45:00Z</dcterms:created>
  <dcterms:modified xsi:type="dcterms:W3CDTF">2018-12-16T09:56:50Z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